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6831" r:id="rId3"/>
    <p:sldId id="6833" r:id="rId4"/>
    <p:sldId id="6832" r:id="rId5"/>
    <p:sldId id="6849" r:id="rId6"/>
    <p:sldId id="6850" r:id="rId7"/>
    <p:sldId id="683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98796-1AD5-4C41-982E-A504779EABBB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15EE8-0E4D-49FB-95AD-918D5AADB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8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AFBC36-FDB4-4A49-A2CB-D3051CBDAA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3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F517E-937F-482E-B49F-234BBF3FA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ED0000-20CA-4F24-B596-690D96FD6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8503B-8060-491A-8C10-B04172ED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D2407-941D-47D5-923C-818D0833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D95F20-389A-4C53-A93F-010168D1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22E8-E92C-48C2-BCD8-E45FD5EE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9EEA-0D68-4AD5-91A0-BCB0DC957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E2F14-0B23-4379-8D1F-5A7C443F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C76F3-C40E-4400-B9E1-9ADDD51A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2B574-44E1-49B9-8E6E-3245C767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3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57339B-A93B-4216-B3C6-44002D2C1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ED50E1-FA0D-43AA-B069-2FC5C3908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2425-2B6E-4BB6-8CAB-0DDBA70F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53FCD-0DAC-4AB3-BC8C-3CB64261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85B26-FC87-47CB-B14A-FD370A08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84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5" y="1437136"/>
            <a:ext cx="9962831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913765" rtl="0" eaLnBrk="1" latinLnBrk="0" hangingPunct="1">
              <a:lnSpc>
                <a:spcPts val="5625"/>
              </a:lnSpc>
              <a:spcBef>
                <a:spcPct val="0"/>
              </a:spcBef>
              <a:buNone/>
              <a:defRPr lang="en-US" sz="5400" b="1" kern="1200" cap="none" spc="-113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白色版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950" b="1" kern="1200" cap="none" spc="0" baseline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grpSp>
        <p:nvGrpSpPr>
          <p:cNvPr id="3" name="Group 4"/>
          <p:cNvGrpSpPr/>
          <p:nvPr userDrawn="1"/>
        </p:nvGrpSpPr>
        <p:grpSpPr>
          <a:xfrm rot="-5400000">
            <a:off x="10721881" y="3060604"/>
            <a:ext cx="2206625" cy="736792"/>
            <a:chOff x="547690" y="952500"/>
            <a:chExt cx="12190414" cy="4067175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547690" y="952500"/>
              <a:ext cx="12190414" cy="4067175"/>
            </a:xfrm>
            <a:prstGeom prst="rect">
              <a:avLst/>
            </a:prstGeom>
            <a:solidFill>
              <a:srgbClr val="FE3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5064291" y="2319918"/>
              <a:ext cx="1569842" cy="1586546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8"/>
            <p:cNvSpPr>
              <a:spLocks noChangeArrowheads="1"/>
            </p:cNvSpPr>
            <p:nvPr/>
          </p:nvSpPr>
          <p:spPr bwMode="auto">
            <a:xfrm>
              <a:off x="8414459" y="2346209"/>
              <a:ext cx="1762784" cy="1560252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9"/>
            <p:cNvSpPr>
              <a:spLocks noEditPoints="1" noChangeArrowheads="1"/>
            </p:cNvSpPr>
            <p:nvPr/>
          </p:nvSpPr>
          <p:spPr bwMode="auto">
            <a:xfrm>
              <a:off x="3134867" y="2319912"/>
              <a:ext cx="1631235" cy="1612845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10"/>
            <p:cNvSpPr>
              <a:spLocks noChangeArrowheads="1"/>
            </p:cNvSpPr>
            <p:nvPr/>
          </p:nvSpPr>
          <p:spPr bwMode="auto">
            <a:xfrm>
              <a:off x="1828125" y="1881642"/>
              <a:ext cx="1411986" cy="2024819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10"/>
            <p:cNvSpPr>
              <a:spLocks noEditPoints="1" noChangeArrowheads="1"/>
            </p:cNvSpPr>
            <p:nvPr/>
          </p:nvSpPr>
          <p:spPr bwMode="auto">
            <a:xfrm>
              <a:off x="10107079" y="2319912"/>
              <a:ext cx="1675088" cy="1612845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11"/>
            <p:cNvSpPr>
              <a:spLocks noEditPoints="1" noChangeArrowheads="1"/>
            </p:cNvSpPr>
            <p:nvPr/>
          </p:nvSpPr>
          <p:spPr bwMode="auto">
            <a:xfrm>
              <a:off x="6660443" y="2319915"/>
              <a:ext cx="1683856" cy="1612845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77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2" b="8489"/>
          <a:stretch>
            <a:fillRect/>
          </a:stretch>
        </p:blipFill>
        <p:spPr>
          <a:xfrm>
            <a:off x="3" y="2"/>
            <a:ext cx="12191998" cy="686525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5" y="1437136"/>
            <a:ext cx="9962831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913765" rtl="0" eaLnBrk="1" latinLnBrk="0" hangingPunct="1">
              <a:lnSpc>
                <a:spcPts val="5625"/>
              </a:lnSpc>
              <a:spcBef>
                <a:spcPct val="0"/>
              </a:spcBef>
              <a:buNone/>
              <a:defRPr lang="en-US" sz="5400" b="1" kern="1200" cap="none" spc="-113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白色版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950" b="1" kern="1200" cap="none" spc="0" baseline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grpSp>
        <p:nvGrpSpPr>
          <p:cNvPr id="3" name="Group 4"/>
          <p:cNvGrpSpPr/>
          <p:nvPr userDrawn="1"/>
        </p:nvGrpSpPr>
        <p:grpSpPr>
          <a:xfrm rot="-5400000">
            <a:off x="10721881" y="3060604"/>
            <a:ext cx="2206625" cy="736792"/>
            <a:chOff x="547690" y="952500"/>
            <a:chExt cx="12190414" cy="4067175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547690" y="952500"/>
              <a:ext cx="12190414" cy="4067175"/>
            </a:xfrm>
            <a:prstGeom prst="rect">
              <a:avLst/>
            </a:prstGeom>
            <a:solidFill>
              <a:srgbClr val="FE3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5064291" y="2319918"/>
              <a:ext cx="1569842" cy="1586546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8414459" y="2346209"/>
              <a:ext cx="1762784" cy="1560252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Freeform 9"/>
            <p:cNvSpPr>
              <a:spLocks noEditPoints="1" noChangeArrowheads="1"/>
            </p:cNvSpPr>
            <p:nvPr/>
          </p:nvSpPr>
          <p:spPr bwMode="auto">
            <a:xfrm>
              <a:off x="3134867" y="2319912"/>
              <a:ext cx="1631235" cy="1612845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1828125" y="1881642"/>
              <a:ext cx="1411986" cy="2024819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0"/>
            <p:cNvSpPr>
              <a:spLocks noEditPoints="1" noChangeArrowheads="1"/>
            </p:cNvSpPr>
            <p:nvPr/>
          </p:nvSpPr>
          <p:spPr bwMode="auto">
            <a:xfrm>
              <a:off x="10107079" y="2319912"/>
              <a:ext cx="1675088" cy="1612845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Freeform 11"/>
            <p:cNvSpPr>
              <a:spLocks noEditPoints="1" noChangeArrowheads="1"/>
            </p:cNvSpPr>
            <p:nvPr/>
          </p:nvSpPr>
          <p:spPr bwMode="auto">
            <a:xfrm>
              <a:off x="6660443" y="2319915"/>
              <a:ext cx="1683856" cy="1612845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324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5" y="1437136"/>
            <a:ext cx="9962831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913765" rtl="0" eaLnBrk="1" latinLnBrk="0" hangingPunct="1">
              <a:lnSpc>
                <a:spcPts val="5625"/>
              </a:lnSpc>
              <a:spcBef>
                <a:spcPct val="0"/>
              </a:spcBef>
              <a:buNone/>
              <a:defRPr lang="en-US" sz="5400" b="1" kern="1200" cap="none" spc="-113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白色版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950" b="1" kern="1200" cap="none" spc="0" baseline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879" y="5181604"/>
            <a:ext cx="2487037" cy="4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9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5" y="1437136"/>
            <a:ext cx="9962831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913765" rtl="0" eaLnBrk="1" latinLnBrk="0" hangingPunct="1">
              <a:lnSpc>
                <a:spcPts val="5625"/>
              </a:lnSpc>
              <a:spcBef>
                <a:spcPct val="0"/>
              </a:spcBef>
              <a:buNone/>
              <a:defRPr lang="en-US" sz="5400" b="1" kern="1200" cap="none" spc="-113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白色版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950" b="1" kern="1200" cap="none" spc="0" baseline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grpSp>
        <p:nvGrpSpPr>
          <p:cNvPr id="3" name="Group 4"/>
          <p:cNvGrpSpPr/>
          <p:nvPr userDrawn="1"/>
        </p:nvGrpSpPr>
        <p:grpSpPr>
          <a:xfrm rot="-5400000">
            <a:off x="10721881" y="3060604"/>
            <a:ext cx="2206625" cy="736792"/>
            <a:chOff x="547690" y="952500"/>
            <a:chExt cx="12190414" cy="4067175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547690" y="952500"/>
              <a:ext cx="12190414" cy="4067175"/>
            </a:xfrm>
            <a:prstGeom prst="rect">
              <a:avLst/>
            </a:prstGeom>
            <a:solidFill>
              <a:srgbClr val="FE3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5064291" y="2319918"/>
              <a:ext cx="1569842" cy="1586546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8"/>
            <p:cNvSpPr>
              <a:spLocks noChangeArrowheads="1"/>
            </p:cNvSpPr>
            <p:nvPr/>
          </p:nvSpPr>
          <p:spPr bwMode="auto">
            <a:xfrm>
              <a:off x="8414459" y="2346209"/>
              <a:ext cx="1762784" cy="1560252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9"/>
            <p:cNvSpPr>
              <a:spLocks noEditPoints="1" noChangeArrowheads="1"/>
            </p:cNvSpPr>
            <p:nvPr/>
          </p:nvSpPr>
          <p:spPr bwMode="auto">
            <a:xfrm>
              <a:off x="3134867" y="2319912"/>
              <a:ext cx="1631235" cy="1612845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10"/>
            <p:cNvSpPr>
              <a:spLocks noChangeArrowheads="1"/>
            </p:cNvSpPr>
            <p:nvPr/>
          </p:nvSpPr>
          <p:spPr bwMode="auto">
            <a:xfrm>
              <a:off x="1828125" y="1881642"/>
              <a:ext cx="1411986" cy="2024819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10"/>
            <p:cNvSpPr>
              <a:spLocks noEditPoints="1" noChangeArrowheads="1"/>
            </p:cNvSpPr>
            <p:nvPr/>
          </p:nvSpPr>
          <p:spPr bwMode="auto">
            <a:xfrm>
              <a:off x="10107079" y="2319912"/>
              <a:ext cx="1675088" cy="1612845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11"/>
            <p:cNvSpPr>
              <a:spLocks noEditPoints="1" noChangeArrowheads="1"/>
            </p:cNvSpPr>
            <p:nvPr/>
          </p:nvSpPr>
          <p:spPr bwMode="auto">
            <a:xfrm>
              <a:off x="6660443" y="2319915"/>
              <a:ext cx="1683856" cy="1612845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79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1" r="7597"/>
          <a:stretch>
            <a:fillRect/>
          </a:stretch>
        </p:blipFill>
        <p:spPr>
          <a:xfrm>
            <a:off x="2" y="-25400"/>
            <a:ext cx="12181115" cy="689315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-35152"/>
            <a:ext cx="12192003" cy="6893152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5" y="1437136"/>
            <a:ext cx="9962831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913765" rtl="0" eaLnBrk="1" latinLnBrk="0" hangingPunct="1">
              <a:lnSpc>
                <a:spcPts val="5625"/>
              </a:lnSpc>
              <a:spcBef>
                <a:spcPct val="0"/>
              </a:spcBef>
              <a:buNone/>
              <a:defRPr lang="en-US" sz="5400" b="1" kern="1200" cap="none" spc="-113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白色版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950" b="1" kern="1200" cap="none" spc="0" baseline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  <p:grpSp>
        <p:nvGrpSpPr>
          <p:cNvPr id="2" name="Group 4"/>
          <p:cNvGrpSpPr/>
          <p:nvPr userDrawn="1"/>
        </p:nvGrpSpPr>
        <p:grpSpPr>
          <a:xfrm rot="-5400000">
            <a:off x="10721881" y="3060604"/>
            <a:ext cx="2206625" cy="736792"/>
            <a:chOff x="547690" y="952500"/>
            <a:chExt cx="12190414" cy="4067175"/>
          </a:xfrm>
        </p:grpSpPr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547690" y="952500"/>
              <a:ext cx="12190414" cy="4067175"/>
            </a:xfrm>
            <a:prstGeom prst="rect">
              <a:avLst/>
            </a:prstGeom>
            <a:solidFill>
              <a:srgbClr val="FE3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Freeform 7"/>
            <p:cNvSpPr>
              <a:spLocks noChangeArrowheads="1"/>
            </p:cNvSpPr>
            <p:nvPr/>
          </p:nvSpPr>
          <p:spPr bwMode="auto">
            <a:xfrm>
              <a:off x="5064291" y="2319918"/>
              <a:ext cx="1569842" cy="1586546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8"/>
            <p:cNvSpPr>
              <a:spLocks noChangeArrowheads="1"/>
            </p:cNvSpPr>
            <p:nvPr/>
          </p:nvSpPr>
          <p:spPr bwMode="auto">
            <a:xfrm>
              <a:off x="8414459" y="2346209"/>
              <a:ext cx="1762784" cy="1560252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9"/>
            <p:cNvSpPr>
              <a:spLocks noEditPoints="1" noChangeArrowheads="1"/>
            </p:cNvSpPr>
            <p:nvPr/>
          </p:nvSpPr>
          <p:spPr bwMode="auto">
            <a:xfrm>
              <a:off x="3134867" y="2319912"/>
              <a:ext cx="1631235" cy="1612845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10"/>
            <p:cNvSpPr>
              <a:spLocks noChangeArrowheads="1"/>
            </p:cNvSpPr>
            <p:nvPr/>
          </p:nvSpPr>
          <p:spPr bwMode="auto">
            <a:xfrm>
              <a:off x="1828125" y="1881642"/>
              <a:ext cx="1411986" cy="2024819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Freeform 10"/>
            <p:cNvSpPr>
              <a:spLocks noEditPoints="1" noChangeArrowheads="1"/>
            </p:cNvSpPr>
            <p:nvPr/>
          </p:nvSpPr>
          <p:spPr bwMode="auto">
            <a:xfrm>
              <a:off x="10107079" y="2319912"/>
              <a:ext cx="1675088" cy="1612845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1"/>
            <p:cNvSpPr>
              <a:spLocks noEditPoints="1" noChangeArrowheads="1"/>
            </p:cNvSpPr>
            <p:nvPr/>
          </p:nvSpPr>
          <p:spPr bwMode="auto">
            <a:xfrm>
              <a:off x="6660443" y="2319915"/>
              <a:ext cx="1683856" cy="1612845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8943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3515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8087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265930" indent="-608330" defTabSz="121793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121729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37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5" y="1437136"/>
            <a:ext cx="9962831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913765" rtl="0" eaLnBrk="1" latinLnBrk="0" hangingPunct="1">
              <a:lnSpc>
                <a:spcPts val="5625"/>
              </a:lnSpc>
              <a:spcBef>
                <a:spcPct val="0"/>
              </a:spcBef>
              <a:buNone/>
              <a:defRPr lang="en-US" sz="5400" b="1" kern="1200" cap="none" spc="-113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白色版</a:t>
            </a:r>
            <a:br>
              <a:rPr lang="en-US" altLang="zh-CN" dirty="0"/>
            </a:br>
            <a:r>
              <a:rPr lang="zh-CN" altLang="en-US" dirty="0"/>
              <a:t>演示标题</a:t>
            </a:r>
            <a:br>
              <a:rPr lang="en-US" altLang="zh-CN" dirty="0"/>
            </a:br>
            <a:r>
              <a:rPr lang="zh-CN" altLang="en-US" dirty="0"/>
              <a:t>区域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950" b="1" kern="1200" cap="none" spc="0" baseline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副标题注解区域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72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23" b="375"/>
          <a:stretch>
            <a:fillRect/>
          </a:stretch>
        </p:blipFill>
        <p:spPr>
          <a:xfrm>
            <a:off x="1" y="0"/>
            <a:ext cx="12191999" cy="6888480"/>
          </a:xfrm>
          <a:prstGeom prst="rect">
            <a:avLst/>
          </a:prstGeom>
        </p:spPr>
      </p:pic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5400000" flipH="1">
            <a:off x="8194875" y="2860873"/>
            <a:ext cx="3425429" cy="4568824"/>
            <a:chOff x="0" y="0"/>
            <a:chExt cx="2877" cy="3603"/>
          </a:xfrm>
          <a:solidFill>
            <a:schemeClr val="bg1">
              <a:alpha val="5000"/>
            </a:schemeClr>
          </a:solidFill>
        </p:grpSpPr>
        <p:sp>
          <p:nvSpPr>
            <p:cNvPr id="8" name="Freeform 24"/>
            <p:cNvSpPr/>
            <p:nvPr/>
          </p:nvSpPr>
          <p:spPr bwMode="auto">
            <a:xfrm>
              <a:off x="719" y="723"/>
              <a:ext cx="718" cy="719"/>
            </a:xfrm>
            <a:custGeom>
              <a:avLst/>
              <a:gdLst>
                <a:gd name="T0" fmla="*/ 0 w 718"/>
                <a:gd name="T1" fmla="*/ 0 h 719"/>
                <a:gd name="T2" fmla="*/ 0 w 718"/>
                <a:gd name="T3" fmla="*/ 0 h 719"/>
                <a:gd name="T4" fmla="*/ 0 w 718"/>
                <a:gd name="T5" fmla="*/ 719 h 719"/>
                <a:gd name="T6" fmla="*/ 718 w 718"/>
                <a:gd name="T7" fmla="*/ 719 h 719"/>
                <a:gd name="T8" fmla="*/ 718 w 718"/>
                <a:gd name="T9" fmla="*/ 719 h 719"/>
                <a:gd name="T10" fmla="*/ 0 w 718"/>
                <a:gd name="T1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8" h="719">
                  <a:moveTo>
                    <a:pt x="0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718" y="719"/>
                  </a:lnTo>
                  <a:lnTo>
                    <a:pt x="718" y="7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9" name="Freeform 25"/>
            <p:cNvSpPr/>
            <p:nvPr/>
          </p:nvSpPr>
          <p:spPr bwMode="auto">
            <a:xfrm>
              <a:off x="1079" y="723"/>
              <a:ext cx="358" cy="358"/>
            </a:xfrm>
            <a:custGeom>
              <a:avLst/>
              <a:gdLst>
                <a:gd name="T0" fmla="*/ 358 w 358"/>
                <a:gd name="T1" fmla="*/ 358 h 358"/>
                <a:gd name="T2" fmla="*/ 358 w 358"/>
                <a:gd name="T3" fmla="*/ 358 h 358"/>
                <a:gd name="T4" fmla="*/ 358 w 358"/>
                <a:gd name="T5" fmla="*/ 0 h 358"/>
                <a:gd name="T6" fmla="*/ 0 w 358"/>
                <a:gd name="T7" fmla="*/ 0 h 358"/>
                <a:gd name="T8" fmla="*/ 0 w 358"/>
                <a:gd name="T9" fmla="*/ 0 h 358"/>
                <a:gd name="T10" fmla="*/ 358 w 358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358">
                  <a:moveTo>
                    <a:pt x="358" y="358"/>
                  </a:moveTo>
                  <a:lnTo>
                    <a:pt x="358" y="358"/>
                  </a:lnTo>
                  <a:lnTo>
                    <a:pt x="35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Freeform 26"/>
            <p:cNvSpPr/>
            <p:nvPr/>
          </p:nvSpPr>
          <p:spPr bwMode="auto">
            <a:xfrm>
              <a:off x="1798" y="723"/>
              <a:ext cx="360" cy="719"/>
            </a:xfrm>
            <a:custGeom>
              <a:avLst/>
              <a:gdLst>
                <a:gd name="T0" fmla="*/ 0 w 121"/>
                <a:gd name="T1" fmla="*/ 120 h 241"/>
                <a:gd name="T2" fmla="*/ 121 w 121"/>
                <a:gd name="T3" fmla="*/ 0 h 241"/>
                <a:gd name="T4" fmla="*/ 121 w 121"/>
                <a:gd name="T5" fmla="*/ 241 h 241"/>
                <a:gd name="T6" fmla="*/ 0 w 121"/>
                <a:gd name="T7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120"/>
                  </a:moveTo>
                  <a:cubicBezTo>
                    <a:pt x="0" y="54"/>
                    <a:pt x="54" y="0"/>
                    <a:pt x="121" y="0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54" y="241"/>
                    <a:pt x="0" y="187"/>
                    <a:pt x="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1" name="Freeform 27"/>
            <p:cNvSpPr/>
            <p:nvPr/>
          </p:nvSpPr>
          <p:spPr bwMode="auto">
            <a:xfrm>
              <a:off x="1437" y="723"/>
              <a:ext cx="361" cy="719"/>
            </a:xfrm>
            <a:custGeom>
              <a:avLst/>
              <a:gdLst>
                <a:gd name="T0" fmla="*/ 0 w 121"/>
                <a:gd name="T1" fmla="*/ 241 h 241"/>
                <a:gd name="T2" fmla="*/ 0 w 121"/>
                <a:gd name="T3" fmla="*/ 0 h 241"/>
                <a:gd name="T4" fmla="*/ 121 w 121"/>
                <a:gd name="T5" fmla="*/ 120 h 241"/>
                <a:gd name="T6" fmla="*/ 0 w 121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2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4"/>
                    <a:pt x="121" y="120"/>
                  </a:cubicBezTo>
                  <a:cubicBezTo>
                    <a:pt x="121" y="187"/>
                    <a:pt x="67" y="241"/>
                    <a:pt x="0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0" y="0"/>
              <a:ext cx="719" cy="723"/>
            </a:xfrm>
            <a:custGeom>
              <a:avLst/>
              <a:gdLst>
                <a:gd name="T0" fmla="*/ 0 w 719"/>
                <a:gd name="T1" fmla="*/ 723 h 723"/>
                <a:gd name="T2" fmla="*/ 0 w 719"/>
                <a:gd name="T3" fmla="*/ 723 h 723"/>
                <a:gd name="T4" fmla="*/ 719 w 719"/>
                <a:gd name="T5" fmla="*/ 723 h 723"/>
                <a:gd name="T6" fmla="*/ 719 w 719"/>
                <a:gd name="T7" fmla="*/ 0 h 723"/>
                <a:gd name="T8" fmla="*/ 719 w 719"/>
                <a:gd name="T9" fmla="*/ 0 h 723"/>
                <a:gd name="T10" fmla="*/ 0 w 719"/>
                <a:gd name="T11" fmla="*/ 723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" h="723">
                  <a:moveTo>
                    <a:pt x="0" y="723"/>
                  </a:moveTo>
                  <a:lnTo>
                    <a:pt x="0" y="723"/>
                  </a:lnTo>
                  <a:lnTo>
                    <a:pt x="719" y="723"/>
                  </a:lnTo>
                  <a:lnTo>
                    <a:pt x="719" y="0"/>
                  </a:lnTo>
                  <a:lnTo>
                    <a:pt x="719" y="0"/>
                  </a:lnTo>
                  <a:lnTo>
                    <a:pt x="0" y="7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0" y="0"/>
              <a:ext cx="358" cy="361"/>
            </a:xfrm>
            <a:custGeom>
              <a:avLst/>
              <a:gdLst>
                <a:gd name="T0" fmla="*/ 358 w 358"/>
                <a:gd name="T1" fmla="*/ 0 h 361"/>
                <a:gd name="T2" fmla="*/ 358 w 358"/>
                <a:gd name="T3" fmla="*/ 0 h 361"/>
                <a:gd name="T4" fmla="*/ 0 w 358"/>
                <a:gd name="T5" fmla="*/ 0 h 361"/>
                <a:gd name="T6" fmla="*/ 0 w 358"/>
                <a:gd name="T7" fmla="*/ 361 h 361"/>
                <a:gd name="T8" fmla="*/ 0 w 358"/>
                <a:gd name="T9" fmla="*/ 361 h 361"/>
                <a:gd name="T10" fmla="*/ 358 w 358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361">
                  <a:moveTo>
                    <a:pt x="358" y="0"/>
                  </a:moveTo>
                  <a:lnTo>
                    <a:pt x="358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719" y="361"/>
              <a:ext cx="718" cy="362"/>
            </a:xfrm>
            <a:custGeom>
              <a:avLst/>
              <a:gdLst>
                <a:gd name="T0" fmla="*/ 121 w 241"/>
                <a:gd name="T1" fmla="*/ 0 h 121"/>
                <a:gd name="T2" fmla="*/ 241 w 241"/>
                <a:gd name="T3" fmla="*/ 121 h 121"/>
                <a:gd name="T4" fmla="*/ 0 w 241"/>
                <a:gd name="T5" fmla="*/ 121 h 121"/>
                <a:gd name="T6" fmla="*/ 121 w 2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121" y="0"/>
                  </a:moveTo>
                  <a:cubicBezTo>
                    <a:pt x="187" y="0"/>
                    <a:pt x="241" y="54"/>
                    <a:pt x="241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719" y="0"/>
              <a:ext cx="718" cy="361"/>
            </a:xfrm>
            <a:custGeom>
              <a:avLst/>
              <a:gdLst>
                <a:gd name="T0" fmla="*/ 0 w 241"/>
                <a:gd name="T1" fmla="*/ 0 h 121"/>
                <a:gd name="T2" fmla="*/ 241 w 241"/>
                <a:gd name="T3" fmla="*/ 0 h 121"/>
                <a:gd name="T4" fmla="*/ 121 w 241"/>
                <a:gd name="T5" fmla="*/ 121 h 121"/>
                <a:gd name="T6" fmla="*/ 0 w 2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0" y="0"/>
                  </a:moveTo>
                  <a:cubicBezTo>
                    <a:pt x="241" y="0"/>
                    <a:pt x="241" y="0"/>
                    <a:pt x="241" y="0"/>
                  </a:cubicBezTo>
                  <a:cubicBezTo>
                    <a:pt x="241" y="67"/>
                    <a:pt x="187" y="121"/>
                    <a:pt x="121" y="121"/>
                  </a:cubicBezTo>
                  <a:cubicBezTo>
                    <a:pt x="54" y="121"/>
                    <a:pt x="0" y="6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437" y="0"/>
              <a:ext cx="721" cy="723"/>
            </a:xfrm>
            <a:custGeom>
              <a:avLst/>
              <a:gdLst>
                <a:gd name="T0" fmla="*/ 0 w 721"/>
                <a:gd name="T1" fmla="*/ 0 h 723"/>
                <a:gd name="T2" fmla="*/ 0 w 721"/>
                <a:gd name="T3" fmla="*/ 0 h 723"/>
                <a:gd name="T4" fmla="*/ 721 w 721"/>
                <a:gd name="T5" fmla="*/ 0 h 723"/>
                <a:gd name="T6" fmla="*/ 721 w 721"/>
                <a:gd name="T7" fmla="*/ 723 h 723"/>
                <a:gd name="T8" fmla="*/ 721 w 721"/>
                <a:gd name="T9" fmla="*/ 723 h 723"/>
                <a:gd name="T10" fmla="*/ 0 w 721"/>
                <a:gd name="T11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1" h="723">
                  <a:moveTo>
                    <a:pt x="0" y="0"/>
                  </a:moveTo>
                  <a:lnTo>
                    <a:pt x="0" y="0"/>
                  </a:lnTo>
                  <a:lnTo>
                    <a:pt x="721" y="0"/>
                  </a:lnTo>
                  <a:lnTo>
                    <a:pt x="721" y="723"/>
                  </a:lnTo>
                  <a:lnTo>
                    <a:pt x="721" y="7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437" y="361"/>
              <a:ext cx="361" cy="362"/>
            </a:xfrm>
            <a:custGeom>
              <a:avLst/>
              <a:gdLst>
                <a:gd name="T0" fmla="*/ 361 w 361"/>
                <a:gd name="T1" fmla="*/ 362 h 362"/>
                <a:gd name="T2" fmla="*/ 361 w 361"/>
                <a:gd name="T3" fmla="*/ 362 h 362"/>
                <a:gd name="T4" fmla="*/ 0 w 361"/>
                <a:gd name="T5" fmla="*/ 362 h 362"/>
                <a:gd name="T6" fmla="*/ 0 w 361"/>
                <a:gd name="T7" fmla="*/ 0 h 362"/>
                <a:gd name="T8" fmla="*/ 0 w 361"/>
                <a:gd name="T9" fmla="*/ 0 h 362"/>
                <a:gd name="T10" fmla="*/ 361 w 361"/>
                <a:gd name="T11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" h="362">
                  <a:moveTo>
                    <a:pt x="361" y="362"/>
                  </a:moveTo>
                  <a:lnTo>
                    <a:pt x="361" y="362"/>
                  </a:lnTo>
                  <a:lnTo>
                    <a:pt x="0" y="3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516" y="0"/>
              <a:ext cx="361" cy="723"/>
            </a:xfrm>
            <a:custGeom>
              <a:avLst/>
              <a:gdLst>
                <a:gd name="T0" fmla="*/ 0 w 121"/>
                <a:gd name="T1" fmla="*/ 121 h 242"/>
                <a:gd name="T2" fmla="*/ 121 w 121"/>
                <a:gd name="T3" fmla="*/ 242 h 242"/>
                <a:gd name="T4" fmla="*/ 121 w 121"/>
                <a:gd name="T5" fmla="*/ 0 h 242"/>
                <a:gd name="T6" fmla="*/ 0 w 121"/>
                <a:gd name="T7" fmla="*/ 1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2">
                  <a:moveTo>
                    <a:pt x="0" y="121"/>
                  </a:moveTo>
                  <a:cubicBezTo>
                    <a:pt x="0" y="188"/>
                    <a:pt x="54" y="242"/>
                    <a:pt x="121" y="24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158" y="0"/>
              <a:ext cx="358" cy="723"/>
            </a:xfrm>
            <a:custGeom>
              <a:avLst/>
              <a:gdLst>
                <a:gd name="T0" fmla="*/ 0 w 120"/>
                <a:gd name="T1" fmla="*/ 0 h 242"/>
                <a:gd name="T2" fmla="*/ 0 w 120"/>
                <a:gd name="T3" fmla="*/ 242 h 242"/>
                <a:gd name="T4" fmla="*/ 120 w 120"/>
                <a:gd name="T5" fmla="*/ 121 h 242"/>
                <a:gd name="T6" fmla="*/ 0 w 120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42">
                  <a:moveTo>
                    <a:pt x="0" y="0"/>
                  </a:moveTo>
                  <a:cubicBezTo>
                    <a:pt x="0" y="242"/>
                    <a:pt x="0" y="242"/>
                    <a:pt x="0" y="242"/>
                  </a:cubicBezTo>
                  <a:cubicBezTo>
                    <a:pt x="66" y="242"/>
                    <a:pt x="120" y="188"/>
                    <a:pt x="120" y="121"/>
                  </a:cubicBezTo>
                  <a:cubicBezTo>
                    <a:pt x="120" y="54"/>
                    <a:pt x="6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719" y="2162"/>
              <a:ext cx="718" cy="722"/>
            </a:xfrm>
            <a:custGeom>
              <a:avLst/>
              <a:gdLst>
                <a:gd name="T0" fmla="*/ 0 w 718"/>
                <a:gd name="T1" fmla="*/ 722 h 722"/>
                <a:gd name="T2" fmla="*/ 0 w 718"/>
                <a:gd name="T3" fmla="*/ 722 h 722"/>
                <a:gd name="T4" fmla="*/ 718 w 718"/>
                <a:gd name="T5" fmla="*/ 722 h 722"/>
                <a:gd name="T6" fmla="*/ 718 w 718"/>
                <a:gd name="T7" fmla="*/ 0 h 722"/>
                <a:gd name="T8" fmla="*/ 718 w 718"/>
                <a:gd name="T9" fmla="*/ 0 h 722"/>
                <a:gd name="T10" fmla="*/ 0 w 718"/>
                <a:gd name="T1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8" h="722">
                  <a:moveTo>
                    <a:pt x="0" y="722"/>
                  </a:moveTo>
                  <a:lnTo>
                    <a:pt x="0" y="722"/>
                  </a:lnTo>
                  <a:lnTo>
                    <a:pt x="718" y="722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0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719" y="2162"/>
              <a:ext cx="360" cy="361"/>
            </a:xfrm>
            <a:custGeom>
              <a:avLst/>
              <a:gdLst>
                <a:gd name="T0" fmla="*/ 360 w 360"/>
                <a:gd name="T1" fmla="*/ 0 h 361"/>
                <a:gd name="T2" fmla="*/ 360 w 360"/>
                <a:gd name="T3" fmla="*/ 0 h 361"/>
                <a:gd name="T4" fmla="*/ 0 w 360"/>
                <a:gd name="T5" fmla="*/ 0 h 361"/>
                <a:gd name="T6" fmla="*/ 0 w 360"/>
                <a:gd name="T7" fmla="*/ 361 h 361"/>
                <a:gd name="T8" fmla="*/ 0 w 360"/>
                <a:gd name="T9" fmla="*/ 361 h 361"/>
                <a:gd name="T10" fmla="*/ 360 w 360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361">
                  <a:moveTo>
                    <a:pt x="360" y="0"/>
                  </a:moveTo>
                  <a:lnTo>
                    <a:pt x="360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719" y="1442"/>
              <a:ext cx="718" cy="361"/>
            </a:xfrm>
            <a:custGeom>
              <a:avLst/>
              <a:gdLst>
                <a:gd name="T0" fmla="*/ 121 w 241"/>
                <a:gd name="T1" fmla="*/ 121 h 121"/>
                <a:gd name="T2" fmla="*/ 0 w 241"/>
                <a:gd name="T3" fmla="*/ 0 h 121"/>
                <a:gd name="T4" fmla="*/ 241 w 241"/>
                <a:gd name="T5" fmla="*/ 0 h 121"/>
                <a:gd name="T6" fmla="*/ 121 w 241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121" y="121"/>
                  </a:moveTo>
                  <a:cubicBezTo>
                    <a:pt x="54" y="121"/>
                    <a:pt x="0" y="67"/>
                    <a:pt x="0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67"/>
                    <a:pt x="187" y="121"/>
                    <a:pt x="121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719" y="1803"/>
              <a:ext cx="718" cy="359"/>
            </a:xfrm>
            <a:custGeom>
              <a:avLst/>
              <a:gdLst>
                <a:gd name="T0" fmla="*/ 241 w 241"/>
                <a:gd name="T1" fmla="*/ 120 h 120"/>
                <a:gd name="T2" fmla="*/ 0 w 241"/>
                <a:gd name="T3" fmla="*/ 120 h 120"/>
                <a:gd name="T4" fmla="*/ 121 w 241"/>
                <a:gd name="T5" fmla="*/ 0 h 120"/>
                <a:gd name="T6" fmla="*/ 241 w 241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0">
                  <a:moveTo>
                    <a:pt x="241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7" y="0"/>
                    <a:pt x="241" y="54"/>
                    <a:pt x="24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0" y="2884"/>
              <a:ext cx="719" cy="719"/>
            </a:xfrm>
            <a:custGeom>
              <a:avLst/>
              <a:gdLst>
                <a:gd name="T0" fmla="*/ 719 w 719"/>
                <a:gd name="T1" fmla="*/ 719 h 719"/>
                <a:gd name="T2" fmla="*/ 719 w 719"/>
                <a:gd name="T3" fmla="*/ 719 h 719"/>
                <a:gd name="T4" fmla="*/ 719 w 719"/>
                <a:gd name="T5" fmla="*/ 0 h 719"/>
                <a:gd name="T6" fmla="*/ 0 w 719"/>
                <a:gd name="T7" fmla="*/ 0 h 719"/>
                <a:gd name="T8" fmla="*/ 0 w 719"/>
                <a:gd name="T9" fmla="*/ 0 h 719"/>
                <a:gd name="T10" fmla="*/ 719 w 719"/>
                <a:gd name="T11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" h="719">
                  <a:moveTo>
                    <a:pt x="719" y="719"/>
                  </a:moveTo>
                  <a:lnTo>
                    <a:pt x="719" y="719"/>
                  </a:lnTo>
                  <a:lnTo>
                    <a:pt x="71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719" y="7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0" y="3242"/>
              <a:ext cx="358" cy="361"/>
            </a:xfrm>
            <a:custGeom>
              <a:avLst/>
              <a:gdLst>
                <a:gd name="T0" fmla="*/ 0 w 358"/>
                <a:gd name="T1" fmla="*/ 0 h 361"/>
                <a:gd name="T2" fmla="*/ 0 w 358"/>
                <a:gd name="T3" fmla="*/ 0 h 361"/>
                <a:gd name="T4" fmla="*/ 0 w 358"/>
                <a:gd name="T5" fmla="*/ 361 h 361"/>
                <a:gd name="T6" fmla="*/ 358 w 358"/>
                <a:gd name="T7" fmla="*/ 361 h 361"/>
                <a:gd name="T8" fmla="*/ 358 w 358"/>
                <a:gd name="T9" fmla="*/ 361 h 361"/>
                <a:gd name="T10" fmla="*/ 0 w 358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361">
                  <a:moveTo>
                    <a:pt x="0" y="0"/>
                  </a:moveTo>
                  <a:lnTo>
                    <a:pt x="0" y="0"/>
                  </a:lnTo>
                  <a:lnTo>
                    <a:pt x="0" y="361"/>
                  </a:lnTo>
                  <a:lnTo>
                    <a:pt x="358" y="361"/>
                  </a:lnTo>
                  <a:lnTo>
                    <a:pt x="358" y="3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58" y="2162"/>
              <a:ext cx="361" cy="722"/>
            </a:xfrm>
            <a:custGeom>
              <a:avLst/>
              <a:gdLst>
                <a:gd name="T0" fmla="*/ 0 w 121"/>
                <a:gd name="T1" fmla="*/ 121 h 242"/>
                <a:gd name="T2" fmla="*/ 121 w 121"/>
                <a:gd name="T3" fmla="*/ 0 h 242"/>
                <a:gd name="T4" fmla="*/ 121 w 121"/>
                <a:gd name="T5" fmla="*/ 242 h 242"/>
                <a:gd name="T6" fmla="*/ 0 w 121"/>
                <a:gd name="T7" fmla="*/ 1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2">
                  <a:moveTo>
                    <a:pt x="0" y="121"/>
                  </a:moveTo>
                  <a:cubicBezTo>
                    <a:pt x="0" y="54"/>
                    <a:pt x="54" y="0"/>
                    <a:pt x="121" y="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54" y="242"/>
                    <a:pt x="0" y="188"/>
                    <a:pt x="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0" y="2162"/>
              <a:ext cx="358" cy="722"/>
            </a:xfrm>
            <a:custGeom>
              <a:avLst/>
              <a:gdLst>
                <a:gd name="T0" fmla="*/ 0 w 120"/>
                <a:gd name="T1" fmla="*/ 242 h 242"/>
                <a:gd name="T2" fmla="*/ 0 w 120"/>
                <a:gd name="T3" fmla="*/ 0 h 242"/>
                <a:gd name="T4" fmla="*/ 120 w 120"/>
                <a:gd name="T5" fmla="*/ 121 h 242"/>
                <a:gd name="T6" fmla="*/ 0 w 120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42">
                  <a:moveTo>
                    <a:pt x="0" y="24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6" y="0"/>
                    <a:pt x="120" y="54"/>
                    <a:pt x="120" y="121"/>
                  </a:cubicBezTo>
                  <a:cubicBezTo>
                    <a:pt x="120" y="188"/>
                    <a:pt x="66" y="242"/>
                    <a:pt x="0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0" y="1442"/>
              <a:ext cx="719" cy="720"/>
            </a:xfrm>
            <a:custGeom>
              <a:avLst/>
              <a:gdLst>
                <a:gd name="T0" fmla="*/ 0 w 719"/>
                <a:gd name="T1" fmla="*/ 720 h 720"/>
                <a:gd name="T2" fmla="*/ 0 w 719"/>
                <a:gd name="T3" fmla="*/ 720 h 720"/>
                <a:gd name="T4" fmla="*/ 0 w 719"/>
                <a:gd name="T5" fmla="*/ 0 h 720"/>
                <a:gd name="T6" fmla="*/ 719 w 719"/>
                <a:gd name="T7" fmla="*/ 0 h 720"/>
                <a:gd name="T8" fmla="*/ 719 w 719"/>
                <a:gd name="T9" fmla="*/ 0 h 720"/>
                <a:gd name="T10" fmla="*/ 0 w 719"/>
                <a:gd name="T11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" h="720">
                  <a:moveTo>
                    <a:pt x="0" y="720"/>
                  </a:moveTo>
                  <a:lnTo>
                    <a:pt x="0" y="720"/>
                  </a:lnTo>
                  <a:lnTo>
                    <a:pt x="0" y="0"/>
                  </a:lnTo>
                  <a:lnTo>
                    <a:pt x="719" y="0"/>
                  </a:lnTo>
                  <a:lnTo>
                    <a:pt x="719" y="0"/>
                  </a:lnTo>
                  <a:lnTo>
                    <a:pt x="0" y="7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58" y="1803"/>
              <a:ext cx="361" cy="359"/>
            </a:xfrm>
            <a:custGeom>
              <a:avLst/>
              <a:gdLst>
                <a:gd name="T0" fmla="*/ 361 w 361"/>
                <a:gd name="T1" fmla="*/ 0 h 359"/>
                <a:gd name="T2" fmla="*/ 361 w 361"/>
                <a:gd name="T3" fmla="*/ 0 h 359"/>
                <a:gd name="T4" fmla="*/ 361 w 361"/>
                <a:gd name="T5" fmla="*/ 359 h 359"/>
                <a:gd name="T6" fmla="*/ 0 w 361"/>
                <a:gd name="T7" fmla="*/ 359 h 359"/>
                <a:gd name="T8" fmla="*/ 0 w 361"/>
                <a:gd name="T9" fmla="*/ 359 h 359"/>
                <a:gd name="T10" fmla="*/ 361 w 361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" h="359">
                  <a:moveTo>
                    <a:pt x="361" y="0"/>
                  </a:moveTo>
                  <a:lnTo>
                    <a:pt x="361" y="0"/>
                  </a:lnTo>
                  <a:lnTo>
                    <a:pt x="361" y="359"/>
                  </a:lnTo>
                  <a:lnTo>
                    <a:pt x="0" y="359"/>
                  </a:lnTo>
                  <a:lnTo>
                    <a:pt x="0" y="359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0" y="723"/>
              <a:ext cx="719" cy="358"/>
            </a:xfrm>
            <a:custGeom>
              <a:avLst/>
              <a:gdLst>
                <a:gd name="T0" fmla="*/ 120 w 241"/>
                <a:gd name="T1" fmla="*/ 120 h 120"/>
                <a:gd name="T2" fmla="*/ 241 w 241"/>
                <a:gd name="T3" fmla="*/ 0 h 120"/>
                <a:gd name="T4" fmla="*/ 0 w 241"/>
                <a:gd name="T5" fmla="*/ 0 h 120"/>
                <a:gd name="T6" fmla="*/ 120 w 241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0">
                  <a:moveTo>
                    <a:pt x="120" y="120"/>
                  </a:moveTo>
                  <a:cubicBezTo>
                    <a:pt x="187" y="120"/>
                    <a:pt x="241" y="66"/>
                    <a:pt x="2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54" y="120"/>
                    <a:pt x="12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0" y="1081"/>
              <a:ext cx="719" cy="361"/>
            </a:xfrm>
            <a:custGeom>
              <a:avLst/>
              <a:gdLst>
                <a:gd name="T0" fmla="*/ 0 w 241"/>
                <a:gd name="T1" fmla="*/ 121 h 121"/>
                <a:gd name="T2" fmla="*/ 241 w 241"/>
                <a:gd name="T3" fmla="*/ 121 h 121"/>
                <a:gd name="T4" fmla="*/ 120 w 241"/>
                <a:gd name="T5" fmla="*/ 0 h 121"/>
                <a:gd name="T6" fmla="*/ 0 w 241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0" y="121"/>
                  </a:moveTo>
                  <a:cubicBezTo>
                    <a:pt x="241" y="121"/>
                    <a:pt x="241" y="121"/>
                    <a:pt x="241" y="121"/>
                  </a:cubicBezTo>
                  <a:cubicBezTo>
                    <a:pt x="241" y="54"/>
                    <a:pt x="187" y="0"/>
                    <a:pt x="120" y="0"/>
                  </a:cubicBezTo>
                  <a:cubicBezTo>
                    <a:pt x="54" y="0"/>
                    <a:pt x="0" y="54"/>
                    <a:pt x="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32" name="Rectangle 7"/>
          <p:cNvSpPr/>
          <p:nvPr userDrawn="1"/>
        </p:nvSpPr>
        <p:spPr>
          <a:xfrm>
            <a:off x="-7735" y="-58"/>
            <a:ext cx="12198547" cy="68580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33" name="Group 3"/>
          <p:cNvGrpSpPr/>
          <p:nvPr userDrawn="1"/>
        </p:nvGrpSpPr>
        <p:grpSpPr>
          <a:xfrm>
            <a:off x="-6544" y="0"/>
            <a:ext cx="1719263" cy="2289177"/>
            <a:chOff x="-10319" y="-1"/>
            <a:chExt cx="2292351" cy="2289177"/>
          </a:xfrm>
        </p:grpSpPr>
        <p:sp>
          <p:nvSpPr>
            <p:cNvPr id="34" name="Freeform 39"/>
            <p:cNvSpPr/>
            <p:nvPr/>
          </p:nvSpPr>
          <p:spPr bwMode="auto">
            <a:xfrm rot="16200000">
              <a:off x="282575" y="859631"/>
              <a:ext cx="571500" cy="1141413"/>
            </a:xfrm>
            <a:custGeom>
              <a:avLst/>
              <a:gdLst>
                <a:gd name="T0" fmla="*/ 0 w 121"/>
                <a:gd name="T1" fmla="*/ 120 h 241"/>
                <a:gd name="T2" fmla="*/ 121 w 121"/>
                <a:gd name="T3" fmla="*/ 0 h 241"/>
                <a:gd name="T4" fmla="*/ 121 w 121"/>
                <a:gd name="T5" fmla="*/ 241 h 241"/>
                <a:gd name="T6" fmla="*/ 0 w 121"/>
                <a:gd name="T7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120"/>
                  </a:moveTo>
                  <a:cubicBezTo>
                    <a:pt x="0" y="54"/>
                    <a:pt x="54" y="0"/>
                    <a:pt x="121" y="0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54" y="241"/>
                    <a:pt x="0" y="187"/>
                    <a:pt x="0" y="120"/>
                  </a:cubicBezTo>
                  <a:close/>
                </a:path>
              </a:pathLst>
            </a:custGeom>
            <a:solidFill>
              <a:schemeClr val="accent5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35" name="Freeform 40"/>
            <p:cNvSpPr/>
            <p:nvPr/>
          </p:nvSpPr>
          <p:spPr bwMode="auto">
            <a:xfrm rot="16200000">
              <a:off x="281781" y="1431925"/>
              <a:ext cx="573088" cy="1141413"/>
            </a:xfrm>
            <a:custGeom>
              <a:avLst/>
              <a:gdLst>
                <a:gd name="T0" fmla="*/ 0 w 121"/>
                <a:gd name="T1" fmla="*/ 241 h 241"/>
                <a:gd name="T2" fmla="*/ 0 w 121"/>
                <a:gd name="T3" fmla="*/ 0 h 241"/>
                <a:gd name="T4" fmla="*/ 121 w 121"/>
                <a:gd name="T5" fmla="*/ 120 h 241"/>
                <a:gd name="T6" fmla="*/ 0 w 121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2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4"/>
                    <a:pt x="121" y="120"/>
                  </a:cubicBezTo>
                  <a:cubicBezTo>
                    <a:pt x="121" y="187"/>
                    <a:pt x="67" y="241"/>
                    <a:pt x="0" y="241"/>
                  </a:cubicBezTo>
                  <a:close/>
                </a:path>
              </a:pathLst>
            </a:custGeom>
            <a:solidFill>
              <a:schemeClr val="accent5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grpSp>
          <p:nvGrpSpPr>
            <p:cNvPr id="36" name="Group 2"/>
            <p:cNvGrpSpPr/>
            <p:nvPr/>
          </p:nvGrpSpPr>
          <p:grpSpPr>
            <a:xfrm>
              <a:off x="-10319" y="-1"/>
              <a:ext cx="1147763" cy="1144588"/>
              <a:chOff x="-10319" y="-1"/>
              <a:chExt cx="1147763" cy="1144588"/>
            </a:xfrm>
          </p:grpSpPr>
          <p:sp>
            <p:nvSpPr>
              <p:cNvPr id="40" name="Freeform 15"/>
              <p:cNvSpPr/>
              <p:nvPr/>
            </p:nvSpPr>
            <p:spPr bwMode="auto">
              <a:xfrm rot="16200000">
                <a:off x="-8731" y="-1589"/>
                <a:ext cx="1144588" cy="1147763"/>
              </a:xfrm>
              <a:custGeom>
                <a:avLst/>
                <a:gdLst>
                  <a:gd name="T0" fmla="*/ 0 w 721"/>
                  <a:gd name="T1" fmla="*/ 0 h 723"/>
                  <a:gd name="T2" fmla="*/ 0 w 721"/>
                  <a:gd name="T3" fmla="*/ 0 h 723"/>
                  <a:gd name="T4" fmla="*/ 721 w 721"/>
                  <a:gd name="T5" fmla="*/ 0 h 723"/>
                  <a:gd name="T6" fmla="*/ 721 w 721"/>
                  <a:gd name="T7" fmla="*/ 723 h 723"/>
                  <a:gd name="T8" fmla="*/ 721 w 721"/>
                  <a:gd name="T9" fmla="*/ 723 h 723"/>
                  <a:gd name="T10" fmla="*/ 0 w 721"/>
                  <a:gd name="T11" fmla="*/ 0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1" h="723">
                    <a:moveTo>
                      <a:pt x="0" y="0"/>
                    </a:moveTo>
                    <a:lnTo>
                      <a:pt x="0" y="0"/>
                    </a:lnTo>
                    <a:lnTo>
                      <a:pt x="721" y="0"/>
                    </a:lnTo>
                    <a:lnTo>
                      <a:pt x="721" y="723"/>
                    </a:lnTo>
                    <a:lnTo>
                      <a:pt x="721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1" name="Freeform 16"/>
              <p:cNvSpPr/>
              <p:nvPr/>
            </p:nvSpPr>
            <p:spPr bwMode="auto">
              <a:xfrm rot="16200000">
                <a:off x="563563" y="570705"/>
                <a:ext cx="573088" cy="574675"/>
              </a:xfrm>
              <a:custGeom>
                <a:avLst/>
                <a:gdLst>
                  <a:gd name="T0" fmla="*/ 361 w 361"/>
                  <a:gd name="T1" fmla="*/ 362 h 362"/>
                  <a:gd name="T2" fmla="*/ 361 w 361"/>
                  <a:gd name="T3" fmla="*/ 362 h 362"/>
                  <a:gd name="T4" fmla="*/ 0 w 361"/>
                  <a:gd name="T5" fmla="*/ 362 h 362"/>
                  <a:gd name="T6" fmla="*/ 0 w 361"/>
                  <a:gd name="T7" fmla="*/ 0 h 362"/>
                  <a:gd name="T8" fmla="*/ 0 w 361"/>
                  <a:gd name="T9" fmla="*/ 0 h 362"/>
                  <a:gd name="T10" fmla="*/ 361 w 361"/>
                  <a:gd name="T11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1" h="362">
                    <a:moveTo>
                      <a:pt x="361" y="362"/>
                    </a:moveTo>
                    <a:lnTo>
                      <a:pt x="361" y="362"/>
                    </a:lnTo>
                    <a:lnTo>
                      <a:pt x="0" y="3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61" y="362"/>
                    </a:lnTo>
                    <a:close/>
                  </a:path>
                </a:pathLst>
              </a:cu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/>
              </a:p>
            </p:txBody>
          </p:sp>
        </p:grpSp>
        <p:grpSp>
          <p:nvGrpSpPr>
            <p:cNvPr id="37" name="Group 1"/>
            <p:cNvGrpSpPr/>
            <p:nvPr/>
          </p:nvGrpSpPr>
          <p:grpSpPr>
            <a:xfrm rot="5400000">
              <a:off x="1139031" y="1587"/>
              <a:ext cx="1141414" cy="1144588"/>
              <a:chOff x="1139031" y="1587"/>
              <a:chExt cx="1141414" cy="1144588"/>
            </a:xfrm>
          </p:grpSpPr>
          <p:sp>
            <p:nvSpPr>
              <p:cNvPr id="38" name="Freeform 43"/>
              <p:cNvSpPr/>
              <p:nvPr/>
            </p:nvSpPr>
            <p:spPr bwMode="auto">
              <a:xfrm rot="16200000">
                <a:off x="1423988" y="-283370"/>
                <a:ext cx="571500" cy="1141413"/>
              </a:xfrm>
              <a:custGeom>
                <a:avLst/>
                <a:gdLst>
                  <a:gd name="T0" fmla="*/ 0 w 121"/>
                  <a:gd name="T1" fmla="*/ 120 h 241"/>
                  <a:gd name="T2" fmla="*/ 121 w 121"/>
                  <a:gd name="T3" fmla="*/ 0 h 241"/>
                  <a:gd name="T4" fmla="*/ 121 w 121"/>
                  <a:gd name="T5" fmla="*/ 241 h 241"/>
                  <a:gd name="T6" fmla="*/ 0 w 121"/>
                  <a:gd name="T7" fmla="*/ 12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241">
                    <a:moveTo>
                      <a:pt x="0" y="120"/>
                    </a:moveTo>
                    <a:cubicBezTo>
                      <a:pt x="0" y="54"/>
                      <a:pt x="54" y="0"/>
                      <a:pt x="121" y="0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54" y="241"/>
                      <a:pt x="0" y="187"/>
                      <a:pt x="0" y="120"/>
                    </a:cubicBezTo>
                    <a:close/>
                  </a:path>
                </a:pathLst>
              </a:custGeom>
              <a:solidFill>
                <a:schemeClr val="accent5">
                  <a:alpha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9" name="Freeform 44"/>
              <p:cNvSpPr/>
              <p:nvPr/>
            </p:nvSpPr>
            <p:spPr bwMode="auto">
              <a:xfrm rot="16200000">
                <a:off x="1423195" y="288924"/>
                <a:ext cx="573088" cy="1141413"/>
              </a:xfrm>
              <a:custGeom>
                <a:avLst/>
                <a:gdLst>
                  <a:gd name="T0" fmla="*/ 0 w 121"/>
                  <a:gd name="T1" fmla="*/ 241 h 241"/>
                  <a:gd name="T2" fmla="*/ 0 w 121"/>
                  <a:gd name="T3" fmla="*/ 0 h 241"/>
                  <a:gd name="T4" fmla="*/ 121 w 121"/>
                  <a:gd name="T5" fmla="*/ 120 h 241"/>
                  <a:gd name="T6" fmla="*/ 0 w 121"/>
                  <a:gd name="T7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241">
                    <a:moveTo>
                      <a:pt x="0" y="24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121" y="54"/>
                      <a:pt x="121" y="120"/>
                    </a:cubicBezTo>
                    <a:cubicBezTo>
                      <a:pt x="121" y="187"/>
                      <a:pt x="67" y="241"/>
                      <a:pt x="0" y="241"/>
                    </a:cubicBezTo>
                    <a:close/>
                  </a:path>
                </a:pathLst>
              </a:custGeom>
              <a:solidFill>
                <a:schemeClr val="accent5">
                  <a:alpha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9842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00" y="6414581"/>
            <a:ext cx="963667" cy="193334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H="1">
            <a:off x="2070000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001" y="6430650"/>
            <a:ext cx="1600200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5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EABE4-6879-4F7E-82B4-0A435919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D7F6A-9E78-4762-83C1-E5984CB29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8F9DA-8E31-490E-89E0-21F222E2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7D0E2-782E-4A78-956A-48A622A3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2C5132-B5B4-4BBC-B445-7D2F5A90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26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0" b="-1"/>
          <a:stretch>
            <a:fillRect/>
          </a:stretch>
        </p:blipFill>
        <p:spPr>
          <a:xfrm>
            <a:off x="2" y="-25400"/>
            <a:ext cx="12192000" cy="68834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2" y="-35152"/>
            <a:ext cx="12192003" cy="689315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17" y="6414581"/>
            <a:ext cx="963667" cy="193334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 flipH="1">
            <a:off x="1710561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967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00" y="6414581"/>
            <a:ext cx="963667" cy="193334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H="1">
            <a:off x="2070000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01" y="6430650"/>
            <a:ext cx="1600200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2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2653" y="266701"/>
            <a:ext cx="10515600" cy="64611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552960" y="446884"/>
            <a:ext cx="82834" cy="246063"/>
          </a:xfrm>
          <a:prstGeom prst="rect">
            <a:avLst/>
          </a:prstGeom>
          <a:solidFill>
            <a:srgbClr val="E12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59096" y="561975"/>
            <a:ext cx="60042" cy="17065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1198253" y="6276975"/>
            <a:ext cx="425388" cy="365125"/>
          </a:xfrm>
        </p:spPr>
        <p:txBody>
          <a:bodyPr/>
          <a:lstStyle/>
          <a:p>
            <a:fld id="{CD200983-7EAB-4252-B2C2-42539B2BE8B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00" y="6414581"/>
            <a:ext cx="963667" cy="193334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 flipH="1">
            <a:off x="2070000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001" y="6430650"/>
            <a:ext cx="1600200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9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1" r="7597"/>
          <a:stretch>
            <a:fillRect/>
          </a:stretch>
        </p:blipFill>
        <p:spPr>
          <a:xfrm>
            <a:off x="2" y="-25400"/>
            <a:ext cx="12181115" cy="689315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-35152"/>
            <a:ext cx="12192003" cy="6893152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479428" y="885827"/>
            <a:ext cx="11247439" cy="5030600"/>
          </a:xfrm>
        </p:spPr>
        <p:txBody>
          <a:bodyPr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17" y="6414581"/>
            <a:ext cx="963667" cy="193334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 flipH="1">
            <a:off x="1710561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74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35152"/>
            <a:ext cx="12192000" cy="689315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2" y="-35152"/>
            <a:ext cx="12192003" cy="6893152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17" y="6414581"/>
            <a:ext cx="963667" cy="193334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 flipH="1">
            <a:off x="1710561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422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8"/>
            <a:ext cx="12190415" cy="6857107"/>
          </a:xfrm>
          <a:prstGeom prst="rect">
            <a:avLst/>
          </a:prstGeom>
        </p:spPr>
      </p:pic>
      <p:sp>
        <p:nvSpPr>
          <p:cNvPr id="7" name="Rectangle 24"/>
          <p:cNvSpPr/>
          <p:nvPr userDrawn="1"/>
        </p:nvSpPr>
        <p:spPr>
          <a:xfrm>
            <a:off x="1589" y="0"/>
            <a:ext cx="12188824" cy="685710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 rot="5400000">
            <a:off x="8762949" y="-1146973"/>
            <a:ext cx="2284413" cy="4578351"/>
            <a:chOff x="719" y="-722"/>
            <a:chExt cx="1439" cy="2884"/>
          </a:xfrm>
          <a:solidFill>
            <a:schemeClr val="bg1">
              <a:alpha val="15000"/>
            </a:schemeClr>
          </a:solidFill>
        </p:grpSpPr>
        <p:sp>
          <p:nvSpPr>
            <p:cNvPr id="9" name="Freeform 30"/>
            <p:cNvSpPr/>
            <p:nvPr/>
          </p:nvSpPr>
          <p:spPr bwMode="auto">
            <a:xfrm>
              <a:off x="1798" y="723"/>
              <a:ext cx="360" cy="719"/>
            </a:xfrm>
            <a:custGeom>
              <a:avLst/>
              <a:gdLst>
                <a:gd name="T0" fmla="*/ 0 w 121"/>
                <a:gd name="T1" fmla="*/ 120 h 241"/>
                <a:gd name="T2" fmla="*/ 121 w 121"/>
                <a:gd name="T3" fmla="*/ 0 h 241"/>
                <a:gd name="T4" fmla="*/ 121 w 121"/>
                <a:gd name="T5" fmla="*/ 241 h 241"/>
                <a:gd name="T6" fmla="*/ 0 w 121"/>
                <a:gd name="T7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120"/>
                  </a:moveTo>
                  <a:cubicBezTo>
                    <a:pt x="0" y="54"/>
                    <a:pt x="54" y="0"/>
                    <a:pt x="121" y="0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54" y="241"/>
                    <a:pt x="0" y="187"/>
                    <a:pt x="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31"/>
            <p:cNvSpPr/>
            <p:nvPr/>
          </p:nvSpPr>
          <p:spPr bwMode="auto">
            <a:xfrm>
              <a:off x="1437" y="723"/>
              <a:ext cx="361" cy="719"/>
            </a:xfrm>
            <a:custGeom>
              <a:avLst/>
              <a:gdLst>
                <a:gd name="T0" fmla="*/ 0 w 121"/>
                <a:gd name="T1" fmla="*/ 241 h 241"/>
                <a:gd name="T2" fmla="*/ 0 w 121"/>
                <a:gd name="T3" fmla="*/ 0 h 241"/>
                <a:gd name="T4" fmla="*/ 121 w 121"/>
                <a:gd name="T5" fmla="*/ 120 h 241"/>
                <a:gd name="T6" fmla="*/ 0 w 121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2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4"/>
                    <a:pt x="121" y="120"/>
                  </a:cubicBezTo>
                  <a:cubicBezTo>
                    <a:pt x="121" y="187"/>
                    <a:pt x="67" y="241"/>
                    <a:pt x="0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719" y="361"/>
              <a:ext cx="718" cy="362"/>
            </a:xfrm>
            <a:custGeom>
              <a:avLst/>
              <a:gdLst>
                <a:gd name="T0" fmla="*/ 121 w 241"/>
                <a:gd name="T1" fmla="*/ 0 h 121"/>
                <a:gd name="T2" fmla="*/ 241 w 241"/>
                <a:gd name="T3" fmla="*/ 121 h 121"/>
                <a:gd name="T4" fmla="*/ 0 w 241"/>
                <a:gd name="T5" fmla="*/ 121 h 121"/>
                <a:gd name="T6" fmla="*/ 121 w 2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121" y="0"/>
                  </a:moveTo>
                  <a:cubicBezTo>
                    <a:pt x="187" y="0"/>
                    <a:pt x="241" y="54"/>
                    <a:pt x="241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719" y="0"/>
              <a:ext cx="718" cy="361"/>
            </a:xfrm>
            <a:custGeom>
              <a:avLst/>
              <a:gdLst>
                <a:gd name="T0" fmla="*/ 0 w 241"/>
                <a:gd name="T1" fmla="*/ 0 h 121"/>
                <a:gd name="T2" fmla="*/ 241 w 241"/>
                <a:gd name="T3" fmla="*/ 0 h 121"/>
                <a:gd name="T4" fmla="*/ 121 w 241"/>
                <a:gd name="T5" fmla="*/ 121 h 121"/>
                <a:gd name="T6" fmla="*/ 0 w 2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0" y="0"/>
                  </a:moveTo>
                  <a:cubicBezTo>
                    <a:pt x="241" y="0"/>
                    <a:pt x="241" y="0"/>
                    <a:pt x="241" y="0"/>
                  </a:cubicBezTo>
                  <a:cubicBezTo>
                    <a:pt x="241" y="67"/>
                    <a:pt x="187" y="121"/>
                    <a:pt x="121" y="121"/>
                  </a:cubicBezTo>
                  <a:cubicBezTo>
                    <a:pt x="54" y="121"/>
                    <a:pt x="0" y="6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719" y="-722"/>
              <a:ext cx="718" cy="722"/>
            </a:xfrm>
            <a:custGeom>
              <a:avLst/>
              <a:gdLst>
                <a:gd name="T0" fmla="*/ 0 w 718"/>
                <a:gd name="T1" fmla="*/ 722 h 722"/>
                <a:gd name="T2" fmla="*/ 0 w 718"/>
                <a:gd name="T3" fmla="*/ 722 h 722"/>
                <a:gd name="T4" fmla="*/ 718 w 718"/>
                <a:gd name="T5" fmla="*/ 722 h 722"/>
                <a:gd name="T6" fmla="*/ 718 w 718"/>
                <a:gd name="T7" fmla="*/ 0 h 722"/>
                <a:gd name="T8" fmla="*/ 718 w 718"/>
                <a:gd name="T9" fmla="*/ 0 h 722"/>
                <a:gd name="T10" fmla="*/ 0 w 718"/>
                <a:gd name="T1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8" h="722">
                  <a:moveTo>
                    <a:pt x="0" y="722"/>
                  </a:moveTo>
                  <a:lnTo>
                    <a:pt x="0" y="722"/>
                  </a:lnTo>
                  <a:lnTo>
                    <a:pt x="718" y="722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0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20"/>
            <p:cNvSpPr/>
            <p:nvPr/>
          </p:nvSpPr>
          <p:spPr bwMode="auto">
            <a:xfrm>
              <a:off x="719" y="-722"/>
              <a:ext cx="360" cy="361"/>
            </a:xfrm>
            <a:custGeom>
              <a:avLst/>
              <a:gdLst>
                <a:gd name="T0" fmla="*/ 360 w 360"/>
                <a:gd name="T1" fmla="*/ 0 h 361"/>
                <a:gd name="T2" fmla="*/ 360 w 360"/>
                <a:gd name="T3" fmla="*/ 0 h 361"/>
                <a:gd name="T4" fmla="*/ 0 w 360"/>
                <a:gd name="T5" fmla="*/ 0 h 361"/>
                <a:gd name="T6" fmla="*/ 0 w 360"/>
                <a:gd name="T7" fmla="*/ 361 h 361"/>
                <a:gd name="T8" fmla="*/ 0 w 360"/>
                <a:gd name="T9" fmla="*/ 361 h 361"/>
                <a:gd name="T10" fmla="*/ 360 w 360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361">
                  <a:moveTo>
                    <a:pt x="360" y="0"/>
                  </a:moveTo>
                  <a:lnTo>
                    <a:pt x="360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21"/>
            <p:cNvSpPr/>
            <p:nvPr/>
          </p:nvSpPr>
          <p:spPr bwMode="auto">
            <a:xfrm>
              <a:off x="719" y="1442"/>
              <a:ext cx="718" cy="361"/>
            </a:xfrm>
            <a:custGeom>
              <a:avLst/>
              <a:gdLst>
                <a:gd name="T0" fmla="*/ 121 w 241"/>
                <a:gd name="T1" fmla="*/ 121 h 121"/>
                <a:gd name="T2" fmla="*/ 0 w 241"/>
                <a:gd name="T3" fmla="*/ 0 h 121"/>
                <a:gd name="T4" fmla="*/ 241 w 241"/>
                <a:gd name="T5" fmla="*/ 0 h 121"/>
                <a:gd name="T6" fmla="*/ 121 w 241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121" y="121"/>
                  </a:moveTo>
                  <a:cubicBezTo>
                    <a:pt x="54" y="121"/>
                    <a:pt x="0" y="67"/>
                    <a:pt x="0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67"/>
                    <a:pt x="187" y="121"/>
                    <a:pt x="121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719" y="1803"/>
              <a:ext cx="718" cy="359"/>
            </a:xfrm>
            <a:custGeom>
              <a:avLst/>
              <a:gdLst>
                <a:gd name="T0" fmla="*/ 241 w 241"/>
                <a:gd name="T1" fmla="*/ 120 h 120"/>
                <a:gd name="T2" fmla="*/ 0 w 241"/>
                <a:gd name="T3" fmla="*/ 120 h 120"/>
                <a:gd name="T4" fmla="*/ 121 w 241"/>
                <a:gd name="T5" fmla="*/ 0 h 120"/>
                <a:gd name="T6" fmla="*/ 241 w 241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0">
                  <a:moveTo>
                    <a:pt x="241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7" y="0"/>
                    <a:pt x="241" y="54"/>
                    <a:pt x="24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6131" y="3758276"/>
            <a:ext cx="1563321" cy="3133160"/>
            <a:chOff x="719" y="-722"/>
            <a:chExt cx="1439" cy="2884"/>
          </a:xfrm>
          <a:solidFill>
            <a:schemeClr val="bg1">
              <a:alpha val="15000"/>
            </a:schemeClr>
          </a:solidFill>
        </p:grpSpPr>
        <p:sp>
          <p:nvSpPr>
            <p:cNvPr id="18" name="Freeform 30"/>
            <p:cNvSpPr/>
            <p:nvPr/>
          </p:nvSpPr>
          <p:spPr bwMode="auto">
            <a:xfrm>
              <a:off x="1798" y="723"/>
              <a:ext cx="360" cy="719"/>
            </a:xfrm>
            <a:custGeom>
              <a:avLst/>
              <a:gdLst>
                <a:gd name="T0" fmla="*/ 0 w 121"/>
                <a:gd name="T1" fmla="*/ 120 h 241"/>
                <a:gd name="T2" fmla="*/ 121 w 121"/>
                <a:gd name="T3" fmla="*/ 0 h 241"/>
                <a:gd name="T4" fmla="*/ 121 w 121"/>
                <a:gd name="T5" fmla="*/ 241 h 241"/>
                <a:gd name="T6" fmla="*/ 0 w 121"/>
                <a:gd name="T7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120"/>
                  </a:moveTo>
                  <a:cubicBezTo>
                    <a:pt x="0" y="54"/>
                    <a:pt x="54" y="0"/>
                    <a:pt x="121" y="0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54" y="241"/>
                    <a:pt x="0" y="187"/>
                    <a:pt x="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1437" y="723"/>
              <a:ext cx="361" cy="719"/>
            </a:xfrm>
            <a:custGeom>
              <a:avLst/>
              <a:gdLst>
                <a:gd name="T0" fmla="*/ 0 w 121"/>
                <a:gd name="T1" fmla="*/ 241 h 241"/>
                <a:gd name="T2" fmla="*/ 0 w 121"/>
                <a:gd name="T3" fmla="*/ 0 h 241"/>
                <a:gd name="T4" fmla="*/ 121 w 121"/>
                <a:gd name="T5" fmla="*/ 120 h 241"/>
                <a:gd name="T6" fmla="*/ 0 w 121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41">
                  <a:moveTo>
                    <a:pt x="0" y="2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4"/>
                    <a:pt x="121" y="120"/>
                  </a:cubicBezTo>
                  <a:cubicBezTo>
                    <a:pt x="121" y="187"/>
                    <a:pt x="67" y="241"/>
                    <a:pt x="0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719" y="361"/>
              <a:ext cx="718" cy="362"/>
            </a:xfrm>
            <a:custGeom>
              <a:avLst/>
              <a:gdLst>
                <a:gd name="T0" fmla="*/ 121 w 241"/>
                <a:gd name="T1" fmla="*/ 0 h 121"/>
                <a:gd name="T2" fmla="*/ 241 w 241"/>
                <a:gd name="T3" fmla="*/ 121 h 121"/>
                <a:gd name="T4" fmla="*/ 0 w 241"/>
                <a:gd name="T5" fmla="*/ 121 h 121"/>
                <a:gd name="T6" fmla="*/ 121 w 2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121" y="0"/>
                  </a:moveTo>
                  <a:cubicBezTo>
                    <a:pt x="187" y="0"/>
                    <a:pt x="241" y="54"/>
                    <a:pt x="241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719" y="0"/>
              <a:ext cx="718" cy="361"/>
            </a:xfrm>
            <a:custGeom>
              <a:avLst/>
              <a:gdLst>
                <a:gd name="T0" fmla="*/ 0 w 241"/>
                <a:gd name="T1" fmla="*/ 0 h 121"/>
                <a:gd name="T2" fmla="*/ 241 w 241"/>
                <a:gd name="T3" fmla="*/ 0 h 121"/>
                <a:gd name="T4" fmla="*/ 121 w 241"/>
                <a:gd name="T5" fmla="*/ 121 h 121"/>
                <a:gd name="T6" fmla="*/ 0 w 241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0" y="0"/>
                  </a:moveTo>
                  <a:cubicBezTo>
                    <a:pt x="241" y="0"/>
                    <a:pt x="241" y="0"/>
                    <a:pt x="241" y="0"/>
                  </a:cubicBezTo>
                  <a:cubicBezTo>
                    <a:pt x="241" y="67"/>
                    <a:pt x="187" y="121"/>
                    <a:pt x="121" y="121"/>
                  </a:cubicBezTo>
                  <a:cubicBezTo>
                    <a:pt x="54" y="121"/>
                    <a:pt x="0" y="6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719" y="-722"/>
              <a:ext cx="718" cy="722"/>
            </a:xfrm>
            <a:custGeom>
              <a:avLst/>
              <a:gdLst>
                <a:gd name="T0" fmla="*/ 0 w 718"/>
                <a:gd name="T1" fmla="*/ 722 h 722"/>
                <a:gd name="T2" fmla="*/ 0 w 718"/>
                <a:gd name="T3" fmla="*/ 722 h 722"/>
                <a:gd name="T4" fmla="*/ 718 w 718"/>
                <a:gd name="T5" fmla="*/ 722 h 722"/>
                <a:gd name="T6" fmla="*/ 718 w 718"/>
                <a:gd name="T7" fmla="*/ 0 h 722"/>
                <a:gd name="T8" fmla="*/ 718 w 718"/>
                <a:gd name="T9" fmla="*/ 0 h 722"/>
                <a:gd name="T10" fmla="*/ 0 w 718"/>
                <a:gd name="T11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8" h="722">
                  <a:moveTo>
                    <a:pt x="0" y="722"/>
                  </a:moveTo>
                  <a:lnTo>
                    <a:pt x="0" y="722"/>
                  </a:lnTo>
                  <a:lnTo>
                    <a:pt x="718" y="722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0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719" y="-722"/>
              <a:ext cx="360" cy="361"/>
            </a:xfrm>
            <a:custGeom>
              <a:avLst/>
              <a:gdLst>
                <a:gd name="T0" fmla="*/ 360 w 360"/>
                <a:gd name="T1" fmla="*/ 0 h 361"/>
                <a:gd name="T2" fmla="*/ 360 w 360"/>
                <a:gd name="T3" fmla="*/ 0 h 361"/>
                <a:gd name="T4" fmla="*/ 0 w 360"/>
                <a:gd name="T5" fmla="*/ 0 h 361"/>
                <a:gd name="T6" fmla="*/ 0 w 360"/>
                <a:gd name="T7" fmla="*/ 361 h 361"/>
                <a:gd name="T8" fmla="*/ 0 w 360"/>
                <a:gd name="T9" fmla="*/ 361 h 361"/>
                <a:gd name="T10" fmla="*/ 360 w 360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361">
                  <a:moveTo>
                    <a:pt x="360" y="0"/>
                  </a:moveTo>
                  <a:lnTo>
                    <a:pt x="360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719" y="1442"/>
              <a:ext cx="718" cy="361"/>
            </a:xfrm>
            <a:custGeom>
              <a:avLst/>
              <a:gdLst>
                <a:gd name="T0" fmla="*/ 121 w 241"/>
                <a:gd name="T1" fmla="*/ 121 h 121"/>
                <a:gd name="T2" fmla="*/ 0 w 241"/>
                <a:gd name="T3" fmla="*/ 0 h 121"/>
                <a:gd name="T4" fmla="*/ 241 w 241"/>
                <a:gd name="T5" fmla="*/ 0 h 121"/>
                <a:gd name="T6" fmla="*/ 121 w 241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1">
                  <a:moveTo>
                    <a:pt x="121" y="121"/>
                  </a:moveTo>
                  <a:cubicBezTo>
                    <a:pt x="54" y="121"/>
                    <a:pt x="0" y="67"/>
                    <a:pt x="0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67"/>
                    <a:pt x="187" y="121"/>
                    <a:pt x="121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719" y="1803"/>
              <a:ext cx="718" cy="359"/>
            </a:xfrm>
            <a:custGeom>
              <a:avLst/>
              <a:gdLst>
                <a:gd name="T0" fmla="*/ 241 w 241"/>
                <a:gd name="T1" fmla="*/ 120 h 120"/>
                <a:gd name="T2" fmla="*/ 0 w 241"/>
                <a:gd name="T3" fmla="*/ 120 h 120"/>
                <a:gd name="T4" fmla="*/ 121 w 241"/>
                <a:gd name="T5" fmla="*/ 0 h 120"/>
                <a:gd name="T6" fmla="*/ 241 w 241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20">
                  <a:moveTo>
                    <a:pt x="241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7" y="0"/>
                    <a:pt x="241" y="54"/>
                    <a:pt x="24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17" y="6414581"/>
            <a:ext cx="963667" cy="193334"/>
          </a:xfrm>
          <a:prstGeom prst="rect">
            <a:avLst/>
          </a:prstGeom>
        </p:spPr>
      </p:pic>
      <p:cxnSp>
        <p:nvCxnSpPr>
          <p:cNvPr id="28" name="直接连接符 27"/>
          <p:cNvCxnSpPr/>
          <p:nvPr userDrawn="1"/>
        </p:nvCxnSpPr>
        <p:spPr>
          <a:xfrm flipH="1">
            <a:off x="1710561" y="6414581"/>
            <a:ext cx="1" cy="1933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0069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"/>
          <p:cNvGrpSpPr/>
          <p:nvPr userDrawn="1"/>
        </p:nvGrpSpPr>
        <p:grpSpPr>
          <a:xfrm>
            <a:off x="849210" y="2853644"/>
            <a:ext cx="6261885" cy="1462451"/>
            <a:chOff x="541049" y="2649538"/>
            <a:chExt cx="9285724" cy="2092325"/>
          </a:xfrm>
          <a:solidFill>
            <a:schemeClr val="bg1"/>
          </a:solidFill>
        </p:grpSpPr>
        <p:sp>
          <p:nvSpPr>
            <p:cNvPr id="7" name="Freeform 5"/>
            <p:cNvSpPr/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solidFill>
              <a:srgbClr val="82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Freeform 8"/>
            <p:cNvSpPr/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1" name="Freeform 9"/>
            <p:cNvSpPr/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2" name="Freeform 10"/>
            <p:cNvSpPr/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  <p:sp>
          <p:nvSpPr>
            <p:cNvPr id="13" name="Oval 11"/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solidFill>
              <a:srgbClr val="E31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867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240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添加标题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48783" y="1179575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1"/>
            <a:r>
              <a:rPr lang="zh-CN" altLang="en-US" dirty="0"/>
              <a:t>内容层级</a:t>
            </a:r>
            <a:r>
              <a:rPr lang="en-US" altLang="zh-CN" dirty="0"/>
              <a:t>1</a:t>
            </a:r>
            <a:endParaRPr lang="en-US" dirty="0"/>
          </a:p>
          <a:p>
            <a:pPr lvl="2"/>
            <a:r>
              <a:rPr lang="zh-CN" altLang="en-US" dirty="0"/>
              <a:t>内容层级</a:t>
            </a:r>
            <a:r>
              <a:rPr lang="en-US" altLang="zh-CN" dirty="0"/>
              <a:t>2</a:t>
            </a:r>
            <a:endParaRPr lang="en-US" dirty="0"/>
          </a:p>
          <a:p>
            <a:pPr lvl="3"/>
            <a:r>
              <a:rPr lang="zh-CN" altLang="en-US" dirty="0"/>
              <a:t>内容层级</a:t>
            </a:r>
            <a:r>
              <a:rPr lang="en-US" altLang="zh-CN" dirty="0"/>
              <a:t>3</a:t>
            </a:r>
            <a:r>
              <a:rPr lang="en-US" dirty="0"/>
              <a:t> </a:t>
            </a:r>
          </a:p>
          <a:p>
            <a:pPr lvl="4"/>
            <a:r>
              <a:rPr lang="zh-CN" altLang="en-US" dirty="0"/>
              <a:t>内容层级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967992" y="6473952"/>
            <a:ext cx="2457039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©️ 2021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Filez.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24073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BDC2-6200-4575-9A38-0BD187C5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210AD-9D1E-4229-B08D-021E5D8F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7860E8-A729-4479-96B6-6EC2846D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7A9D3-9720-42D2-AE0D-C72C1392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8A3421-393D-40D4-B005-C913FBB6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8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E648-CF6D-43E9-B6B1-320818BD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D3F4EF-F094-4BA4-8BE8-AC43520BA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38B2B5-1BA3-4BE8-AFD7-7E6662C76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34EDAE-B843-49C9-BC12-E3AF274B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3C6C1C-A221-471B-B14E-42030902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87A264-2B95-43EF-87ED-F32CBC88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80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98F59-BA2D-4743-A648-11543B5B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6D3F1-1733-44DE-AF23-B204C0288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988918-F170-4832-B4ED-3B013D15A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472967-9A7C-45A5-A41D-02A3CB00E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6279E-F62C-41C8-9D34-9FA7746FB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FAF47-2697-44F3-BC26-3D6579BA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30BA7B-1DA2-4DF0-919E-891C74D3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D2A753-902E-4CF9-B416-2F450258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6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7BC0F-BB16-4980-9F48-9C659B5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8C8D43-21B6-41BE-9D26-F30CDE59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4990A-59C5-4D39-8227-3D511CB4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75E65-C395-4F9B-A50E-7D606E8A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1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028B05-6D9A-4A07-9588-66B59F30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5A8C7A-6D38-40AC-BD79-BAC58124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52E628-8F1D-4BDC-BED1-25E16354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6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10F98-047C-4243-A3C8-00431546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53529-BD00-4D9A-9FB7-85411BFF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21B004-CBC6-4406-A25C-5ADEE6AAA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4685C3-C9D8-4357-A9FA-035B59DE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201C0-AD23-44BC-B2BF-367206F7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50E68A-7FC1-4EF9-B356-9679C54E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55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7ABDD-9688-4070-BBF4-6EC17E49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B6D1EE-EF4C-46D2-A043-96C315701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3B479-D7E4-4FB4-88D5-D7E9D6B9A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7D1AA9-C32C-4869-A5CE-9F1A492B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9C03AD-5107-45A2-8EEA-190BB873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80D4F-503F-4B35-8277-ACA4611F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0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5C2941-724C-4111-B412-C668D599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8A0B7-F951-4372-89E5-0C1F07F1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AB2D2-1ACD-49BD-80D8-03AD19944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372A5-C8DC-4103-A26D-6BB14F0E344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3B701-D0A3-46DB-AC00-E740124C3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E8B29-6D1E-42C8-94C2-4ACE1CDB2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1F9CD-7568-414D-BAB3-0F8E8E4B2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5B913-5767-4DED-BE6E-7FAEA7A04DFC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00983-7EAB-4252-B2C2-42539B2BE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82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image" Target="../media/image20.png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image" Target="../media/image23.sv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notesSlide" Target="../notesSlides/notesSlide1.xml"/><Relationship Id="rId81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slideLayout" Target="../slideLayouts/slideLayout22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image" Target="../media/image21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tags" Target="../tags/tag102.xml"/><Relationship Id="rId39" Type="http://schemas.openxmlformats.org/officeDocument/2006/relationships/tags" Target="../tags/tag115.xml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34" Type="http://schemas.openxmlformats.org/officeDocument/2006/relationships/tags" Target="../tags/tag110.xml"/><Relationship Id="rId42" Type="http://schemas.openxmlformats.org/officeDocument/2006/relationships/tags" Target="../tags/tag118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tags" Target="../tags/tag101.xml"/><Relationship Id="rId33" Type="http://schemas.openxmlformats.org/officeDocument/2006/relationships/tags" Target="../tags/tag109.xml"/><Relationship Id="rId38" Type="http://schemas.openxmlformats.org/officeDocument/2006/relationships/tags" Target="../tags/tag114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tags" Target="../tags/tag105.xml"/><Relationship Id="rId41" Type="http://schemas.openxmlformats.org/officeDocument/2006/relationships/tags" Target="../tags/tag117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tags" Target="../tags/tag108.xml"/><Relationship Id="rId37" Type="http://schemas.openxmlformats.org/officeDocument/2006/relationships/tags" Target="../tags/tag113.xml"/><Relationship Id="rId40" Type="http://schemas.openxmlformats.org/officeDocument/2006/relationships/tags" Target="../tags/tag116.xml"/><Relationship Id="rId45" Type="http://schemas.openxmlformats.org/officeDocument/2006/relationships/image" Target="../media/image26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tags" Target="../tags/tag104.xml"/><Relationship Id="rId36" Type="http://schemas.openxmlformats.org/officeDocument/2006/relationships/tags" Target="../tags/tag112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tags" Target="../tags/tag107.xml"/><Relationship Id="rId44" Type="http://schemas.openxmlformats.org/officeDocument/2006/relationships/image" Target="../media/image25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tags" Target="../tags/tag103.xml"/><Relationship Id="rId30" Type="http://schemas.openxmlformats.org/officeDocument/2006/relationships/tags" Target="../tags/tag106.xml"/><Relationship Id="rId35" Type="http://schemas.openxmlformats.org/officeDocument/2006/relationships/tags" Target="../tags/tag111.xml"/><Relationship Id="rId43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21.xml"/><Relationship Id="rId7" Type="http://schemas.openxmlformats.org/officeDocument/2006/relationships/image" Target="../media/image27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30.png"/><Relationship Id="rId5" Type="http://schemas.openxmlformats.org/officeDocument/2006/relationships/tags" Target="../tags/tag123.xml"/><Relationship Id="rId10" Type="http://schemas.openxmlformats.org/officeDocument/2006/relationships/image" Target="../media/image26.png"/><Relationship Id="rId4" Type="http://schemas.openxmlformats.org/officeDocument/2006/relationships/tags" Target="../tags/tag12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4B1D1-792D-19E5-B42D-79669A46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原有网盘重点问题及极端场景验证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B3877C9-7BFE-3DBC-537F-33DC3806A67A}"/>
              </a:ext>
            </a:extLst>
          </p:cNvPr>
          <p:cNvGraphicFramePr>
            <a:graphicFrameLocks noGrp="1"/>
          </p:cNvGraphicFramePr>
          <p:nvPr/>
        </p:nvGraphicFramePr>
        <p:xfrm>
          <a:off x="448006" y="912813"/>
          <a:ext cx="11295987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915">
                  <a:extLst>
                    <a:ext uri="{9D8B030D-6E8A-4147-A177-3AD203B41FA5}">
                      <a16:colId xmlns:a16="http://schemas.microsoft.com/office/drawing/2014/main" val="2159275071"/>
                    </a:ext>
                  </a:extLst>
                </a:gridCol>
                <a:gridCol w="846994">
                  <a:extLst>
                    <a:ext uri="{9D8B030D-6E8A-4147-A177-3AD203B41FA5}">
                      <a16:colId xmlns:a16="http://schemas.microsoft.com/office/drawing/2014/main" val="1287346021"/>
                    </a:ext>
                  </a:extLst>
                </a:gridCol>
                <a:gridCol w="4776564">
                  <a:extLst>
                    <a:ext uri="{9D8B030D-6E8A-4147-A177-3AD203B41FA5}">
                      <a16:colId xmlns:a16="http://schemas.microsoft.com/office/drawing/2014/main" val="2206173070"/>
                    </a:ext>
                  </a:extLst>
                </a:gridCol>
                <a:gridCol w="5289514">
                  <a:extLst>
                    <a:ext uri="{9D8B030D-6E8A-4147-A177-3AD203B41FA5}">
                      <a16:colId xmlns:a16="http://schemas.microsoft.com/office/drawing/2014/main" val="358518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#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详细描述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验证情况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110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驱动客户端使用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Excel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，无法正常使用原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excel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带有的共享、引用、宏、复杂函数等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联想</a:t>
                      </a:r>
                      <a:r>
                        <a:rPr lang="en-US" altLang="zh-CN" sz="11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Filez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客户端支持使用本地打开功能调用本地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office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应用程序对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excel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进行编辑，可以正常使用原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excel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带有的共享、引用、宏、复杂函数等；联想</a:t>
                      </a:r>
                      <a:r>
                        <a:rPr lang="en-US" altLang="zh-CN" sz="11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Filez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盘符客户端也可以正常使用原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excel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带有的共享、引用、宏、复杂函数等；使用在线编辑时，可使用</a:t>
                      </a:r>
                      <a:r>
                        <a:rPr lang="en-US" altLang="zh-CN" sz="11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Filez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内的共享功能对文件进行共享，可使用在线编辑中的引用功能对</a:t>
                      </a:r>
                      <a:r>
                        <a:rPr lang="en-US" altLang="zh-CN" sz="11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Filez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内拥有编辑权限的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excel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文件进行引用，在线编辑不支持宏，支持绝大部分函数</a:t>
                      </a:r>
                      <a:endParaRPr lang="en-US" altLang="zh-CN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77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文件锁无法正常释放，目录刷新缓慢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文件锁可以正常释放，文件被锁时可以请求锁定用户释放或通过管理员进行释放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50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VPN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环境使用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V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盘客户端无法登录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暂无法验证，在其他客户案例中使用</a:t>
                      </a:r>
                      <a:r>
                        <a:rPr lang="en-US" altLang="zh-CN" sz="1100" dirty="0" err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Filez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可在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VPN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环境下正常登录并使用，不存在无法登录情况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文件编辑产生冲突版本，导致内容被覆盖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通过在线编辑时所有人可同时进行协同编辑，不存在冲突情况；使用本地打开功能调用本地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office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应用程序进行编辑时，文件会被上锁，其他用户只可查看无法进行编辑，不存在冲突情况。使用同步盘多人同步时如出现文件冲突，冲突版本均会保留且文件名会记录冲突时间及人员名称进行区分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669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文件授权无防呆，对全员分配权限不受管控，存在安全风险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企业空间授权无防呆，个人空间仅可对特定范围进行权限分配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54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文件回收站，在文件量超过一定量级查询慢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通过性能测试验证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21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系统批量性删除、复制操作存在慢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SQL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通过性能测试验证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98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在超过</a:t>
                      </a:r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100</a:t>
                      </a:r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个版本以上的文件进行批量历史版本清理时存在性能压力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通过性能测试验证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7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性能问题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文件共享全员用户时，系统批量发送通知时系统性能压力大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通过性能测试验证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32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极端场景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网络异常时的文件断点续传、是否存在文件丢失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网络异常后重连，文件可正常断点续传、不存在文件丢失问题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16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11</a:t>
                      </a:r>
                      <a:endParaRPr lang="zh-CN" altLang="en-US" sz="11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极端场景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系统常见故障及恢复、解决方案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后续提供常见故障解决方案及运维手册等材料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67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4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10188-2804-A00F-281C-1C1C855D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系统集成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56A5019-4449-8980-CEA9-CFB6E59E15D0}"/>
              </a:ext>
            </a:extLst>
          </p:cNvPr>
          <p:cNvGraphicFramePr>
            <a:graphicFrameLocks noGrp="1"/>
          </p:cNvGraphicFramePr>
          <p:nvPr/>
        </p:nvGraphicFramePr>
        <p:xfrm>
          <a:off x="6930811" y="657540"/>
          <a:ext cx="4578536" cy="5542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9268">
                  <a:extLst>
                    <a:ext uri="{9D8B030D-6E8A-4147-A177-3AD203B41FA5}">
                      <a16:colId xmlns:a16="http://schemas.microsoft.com/office/drawing/2014/main" val="39565295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23222304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7161504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545799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09037"/>
                  </a:ext>
                </a:extLst>
              </a:tr>
              <a:tr h="216000">
                <a:tc rowSpan="22"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获取文件列表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外链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创建或更新外链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9967916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查询文件信息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删除外链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081887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通过</a:t>
                      </a:r>
                      <a:r>
                        <a:rPr lang="en-US" altLang="zh-CN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获取文件信息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获取外链信息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0388592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查看文件历史版本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团队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创建团队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8699339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上传文件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获取团队列表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41592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文件分块上传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获取团队信息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265287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获取数据中心地址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更新团队信息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854832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上传文件</a:t>
                      </a:r>
                      <a:r>
                        <a:rPr lang="en-US" altLang="zh-CN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调用数据中心方式</a:t>
                      </a:r>
                      <a:r>
                        <a:rPr lang="en-US" altLang="zh-CN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删除团队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484448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文件分块</a:t>
                      </a:r>
                      <a:r>
                        <a:rPr lang="en-US" altLang="zh-CN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调用数据中心方式</a:t>
                      </a:r>
                      <a:r>
                        <a:rPr lang="en-US" altLang="zh-CN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创建用户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4326196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下载文件</a:t>
                      </a:r>
                      <a:r>
                        <a:rPr lang="en-US" altLang="zh-CN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</a:t>
                      </a:r>
                      <a:r>
                        <a:rPr lang="en-US" altLang="zh-CN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id)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获取用户列表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9207722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下载文件</a:t>
                      </a:r>
                      <a:r>
                        <a:rPr lang="en-US" altLang="zh-CN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</a:t>
                      </a:r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文件路径</a:t>
                      </a:r>
                      <a:r>
                        <a:rPr lang="en-US" altLang="zh-CN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)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获取用户信息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5182385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创建文件夹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更新用户信息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713907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删除文件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批量冻结用户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0904082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复制文件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批量解冻用户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320473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移动文件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创建团队用户关系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136162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重命名文件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删除团队用户关系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200923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在线预览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获取团队成员列表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6602702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批量预览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组织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创建组织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117750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授权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更新组织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69617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收藏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解散组织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868239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搜索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获取组织信息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78686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标签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获取组织列表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1193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zh-CN" altLang="en-US" sz="105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创建组织用户关系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587333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endParaRPr lang="zh-CN" altLang="en-US" sz="105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u="none" strike="noStrike" dirty="0">
                          <a:solidFill>
                            <a:srgbClr val="000000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日志查询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843049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616A2AB-A853-F1DC-94B9-B439449C55BC}"/>
              </a:ext>
            </a:extLst>
          </p:cNvPr>
          <p:cNvSpPr txBox="1"/>
          <p:nvPr/>
        </p:nvSpPr>
        <p:spPr>
          <a:xfrm>
            <a:off x="417498" y="805540"/>
            <a:ext cx="6050704" cy="152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121729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提供独立的系统对接平台，通过创建应用获取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AppKey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AppSecret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等信息，用于调用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API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  <a:sym typeface="+mn-ea"/>
              </a:rPr>
              <a:t>实现自定义的三方对接</a:t>
            </a:r>
          </a:p>
          <a:p>
            <a:pPr marL="285750" marR="0" lvl="0" indent="-285750" algn="l" defTabSz="121729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提供全面的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API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接口，支持多种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Web Service/SDK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接入方式，同时可以管理每个应用可调用的接口能力、访问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ip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charset="0"/>
              </a:rPr>
              <a:t>、频率限制等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570E01-462A-33AB-4585-4A1C27A5A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26"/>
          <a:stretch/>
        </p:blipFill>
        <p:spPr>
          <a:xfrm>
            <a:off x="682653" y="2420697"/>
            <a:ext cx="5548253" cy="1207280"/>
          </a:xfrm>
          <a:prstGeom prst="rect">
            <a:avLst/>
          </a:prstGeom>
          <a:ln>
            <a:solidFill>
              <a:srgbClr val="4093FE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28ABCA-4112-F5E9-29EB-3C47D0EA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3" y="3715343"/>
            <a:ext cx="2760197" cy="2337117"/>
          </a:xfrm>
          <a:prstGeom prst="rect">
            <a:avLst/>
          </a:prstGeom>
          <a:ln>
            <a:solidFill>
              <a:srgbClr val="4093FE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357089-A03C-5420-ACC3-1AF9E6517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1"/>
          <a:stretch/>
        </p:blipFill>
        <p:spPr>
          <a:xfrm>
            <a:off x="3558329" y="3715343"/>
            <a:ext cx="2832311" cy="2337117"/>
          </a:xfrm>
          <a:prstGeom prst="rect">
            <a:avLst/>
          </a:prstGeom>
          <a:ln>
            <a:solidFill>
              <a:srgbClr val="4093FE"/>
            </a:solidFill>
          </a:ln>
        </p:spPr>
      </p:pic>
    </p:spTree>
    <p:extLst>
      <p:ext uri="{BB962C8B-B14F-4D97-AF65-F5344CB8AC3E}">
        <p14:creationId xmlns:p14="http://schemas.microsoft.com/office/powerpoint/2010/main" val="220557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64028-B3C5-5E80-E5C1-AB371082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自定义权限组合，细颗粒度权限管理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355C6-A2FF-B570-0DB4-F56711ED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650" y="762018"/>
            <a:ext cx="7276207" cy="3571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2C2EB3-4673-0013-803D-5487350B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3" y="1643022"/>
            <a:ext cx="3069437" cy="35719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53A549-ECEE-B409-AC42-AF39AF88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71" y="3676649"/>
            <a:ext cx="4205288" cy="2914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807883-9736-FABA-3BC1-F65CCE8675FA}"/>
              </a:ext>
            </a:extLst>
          </p:cNvPr>
          <p:cNvSpPr txBox="1"/>
          <p:nvPr/>
        </p:nvSpPr>
        <p:spPr>
          <a:xfrm>
            <a:off x="9265868" y="5091866"/>
            <a:ext cx="2125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在权限基础上还支持根据端别、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网段等限制访问及下载能力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12ACB1-FBA2-9A3E-4CD5-3F531C07CE44}"/>
              </a:ext>
            </a:extLst>
          </p:cNvPr>
          <p:cNvSpPr txBox="1"/>
          <p:nvPr/>
        </p:nvSpPr>
        <p:spPr>
          <a:xfrm>
            <a:off x="683143" y="5214978"/>
            <a:ext cx="30694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支持自定义权限组合，覆盖各种业务场景，满足业务权限需要</a:t>
            </a:r>
          </a:p>
        </p:txBody>
      </p:sp>
    </p:spTree>
    <p:extLst>
      <p:ext uri="{BB962C8B-B14F-4D97-AF65-F5344CB8AC3E}">
        <p14:creationId xmlns:p14="http://schemas.microsoft.com/office/powerpoint/2010/main" val="197614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A0016-E09B-40C5-B8A9-5445E480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MES-File</a:t>
            </a:r>
            <a:r>
              <a:rPr lang="zh-CN" altLang="en-US" dirty="0"/>
              <a:t>纳管方案更新：多应用节点纳管</a:t>
            </a:r>
            <a:r>
              <a:rPr lang="en-US" altLang="zh-CN" dirty="0"/>
              <a:t>MES-File</a:t>
            </a:r>
            <a:r>
              <a:rPr lang="zh-CN" altLang="en-US" dirty="0"/>
              <a:t>，解决多域访问及权限问题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E0012A6-F44E-4DCE-B844-0F28B74BB365}"/>
              </a:ext>
            </a:extLst>
          </p:cNvPr>
          <p:cNvGrpSpPr/>
          <p:nvPr/>
        </p:nvGrpSpPr>
        <p:grpSpPr>
          <a:xfrm>
            <a:off x="597643" y="925986"/>
            <a:ext cx="10903809" cy="3810763"/>
            <a:chOff x="597643" y="1182018"/>
            <a:chExt cx="10903809" cy="3810763"/>
          </a:xfrm>
        </p:grpSpPr>
        <p:sp>
          <p:nvSpPr>
            <p:cNvPr id="4" name="圆角矩形 117">
              <a:extLst>
                <a:ext uri="{FF2B5EF4-FFF2-40B4-BE49-F238E27FC236}">
                  <a16:creationId xmlns:a16="http://schemas.microsoft.com/office/drawing/2014/main" id="{C784766E-D8BC-4599-A89E-9ACCEB90539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689183" y="1563091"/>
              <a:ext cx="4791849" cy="3429690"/>
            </a:xfrm>
            <a:prstGeom prst="roundRect">
              <a:avLst>
                <a:gd name="adj" fmla="val 4051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27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5B32B3-4CB1-45CB-891E-035C36731DA1}"/>
                </a:ext>
              </a:extLst>
            </p:cNvPr>
            <p:cNvGrpSpPr/>
            <p:nvPr/>
          </p:nvGrpSpPr>
          <p:grpSpPr>
            <a:xfrm>
              <a:off x="6649705" y="1638081"/>
              <a:ext cx="1698162" cy="721409"/>
              <a:chOff x="6007" y="1268"/>
              <a:chExt cx="2896" cy="1236"/>
            </a:xfrm>
          </p:grpSpPr>
          <p:sp>
            <p:nvSpPr>
              <p:cNvPr id="81" name="圆角矩形 117">
                <a:extLst>
                  <a:ext uri="{FF2B5EF4-FFF2-40B4-BE49-F238E27FC236}">
                    <a16:creationId xmlns:a16="http://schemas.microsoft.com/office/drawing/2014/main" id="{2E699040-017F-4559-8F0E-84922581DCA8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6007" y="1268"/>
                <a:ext cx="2896" cy="1236"/>
              </a:xfrm>
              <a:prstGeom prst="roundRect">
                <a:avLst>
                  <a:gd name="adj" fmla="val 4051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t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主应用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1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A273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FC114BCD-4500-48E8-81EA-FF74B25945D2}"/>
                  </a:ext>
                </a:extLst>
              </p:cNvPr>
              <p:cNvGrpSpPr/>
              <p:nvPr/>
            </p:nvGrpSpPr>
            <p:grpSpPr>
              <a:xfrm>
                <a:off x="6190" y="1818"/>
                <a:ext cx="554" cy="471"/>
                <a:chOff x="16030" y="9658"/>
                <a:chExt cx="758" cy="580"/>
              </a:xfrm>
            </p:grpSpPr>
            <p:sp>
              <p:nvSpPr>
                <p:cNvPr id="91" name="Freeform 6">
                  <a:extLst>
                    <a:ext uri="{FF2B5EF4-FFF2-40B4-BE49-F238E27FC236}">
                      <a16:creationId xmlns:a16="http://schemas.microsoft.com/office/drawing/2014/main" id="{1F1BE437-6CA6-43E4-83EB-F1BAD06197F6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1C1E4283-74D0-4B5E-8781-19895FF81117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44F99959-11EC-4C96-8FC1-3757AEB393DE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76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E195F5F0-4D3F-439D-A877-032545749624}"/>
                  </a:ext>
                </a:extLst>
              </p:cNvPr>
              <p:cNvGrpSpPr/>
              <p:nvPr/>
            </p:nvGrpSpPr>
            <p:grpSpPr>
              <a:xfrm>
                <a:off x="7130" y="1818"/>
                <a:ext cx="554" cy="471"/>
                <a:chOff x="16030" y="9658"/>
                <a:chExt cx="758" cy="580"/>
              </a:xfrm>
            </p:grpSpPr>
            <p:sp>
              <p:nvSpPr>
                <p:cNvPr id="88" name="Freeform 6">
                  <a:extLst>
                    <a:ext uri="{FF2B5EF4-FFF2-40B4-BE49-F238E27FC236}">
                      <a16:creationId xmlns:a16="http://schemas.microsoft.com/office/drawing/2014/main" id="{5D23B29D-335A-4991-9575-46CE5A0ADB93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28D2DB29-2B85-402B-A587-DE8BB47989C2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F13744C2-F624-4F0C-8F42-F4EF778608DF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73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050F013A-87A8-43F4-B6BA-EA5E544760CA}"/>
                  </a:ext>
                </a:extLst>
              </p:cNvPr>
              <p:cNvGrpSpPr/>
              <p:nvPr/>
            </p:nvGrpSpPr>
            <p:grpSpPr>
              <a:xfrm>
                <a:off x="8070" y="1818"/>
                <a:ext cx="554" cy="471"/>
                <a:chOff x="16030" y="9658"/>
                <a:chExt cx="758" cy="580"/>
              </a:xfrm>
            </p:grpSpPr>
            <p:sp>
              <p:nvSpPr>
                <p:cNvPr id="85" name="Freeform 6">
                  <a:extLst>
                    <a:ext uri="{FF2B5EF4-FFF2-40B4-BE49-F238E27FC236}">
                      <a16:creationId xmlns:a16="http://schemas.microsoft.com/office/drawing/2014/main" id="{871D94C9-D48F-45BE-B466-15C61D015459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Freeform 7">
                  <a:extLst>
                    <a:ext uri="{FF2B5EF4-FFF2-40B4-BE49-F238E27FC236}">
                      <a16:creationId xmlns:a16="http://schemas.microsoft.com/office/drawing/2014/main" id="{DBA0D436-AA83-44D5-A51E-18563E4BEE24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Freeform 8">
                  <a:extLst>
                    <a:ext uri="{FF2B5EF4-FFF2-40B4-BE49-F238E27FC236}">
                      <a16:creationId xmlns:a16="http://schemas.microsoft.com/office/drawing/2014/main" id="{B737907E-EBB0-46F1-A256-9B25F4953109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70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FAADA07-400E-4B8E-B447-329B70287DCF}"/>
                </a:ext>
              </a:extLst>
            </p:cNvPr>
            <p:cNvGrpSpPr/>
            <p:nvPr/>
          </p:nvGrpSpPr>
          <p:grpSpPr>
            <a:xfrm>
              <a:off x="6655893" y="2786979"/>
              <a:ext cx="1698162" cy="721409"/>
              <a:chOff x="6007" y="1268"/>
              <a:chExt cx="2896" cy="1236"/>
            </a:xfrm>
          </p:grpSpPr>
          <p:sp>
            <p:nvSpPr>
              <p:cNvPr id="68" name="圆角矩形 117">
                <a:extLst>
                  <a:ext uri="{FF2B5EF4-FFF2-40B4-BE49-F238E27FC236}">
                    <a16:creationId xmlns:a16="http://schemas.microsoft.com/office/drawing/2014/main" id="{75D0BB4A-DF41-4C0C-A7B3-68DD7D5DC275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6007" y="1268"/>
                <a:ext cx="2896" cy="1236"/>
              </a:xfrm>
              <a:prstGeom prst="roundRect">
                <a:avLst>
                  <a:gd name="adj" fmla="val 4051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t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主应用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2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A273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892062EF-F0F9-4A59-A552-B9D5B2EB7698}"/>
                  </a:ext>
                </a:extLst>
              </p:cNvPr>
              <p:cNvGrpSpPr/>
              <p:nvPr/>
            </p:nvGrpSpPr>
            <p:grpSpPr>
              <a:xfrm>
                <a:off x="6190" y="1818"/>
                <a:ext cx="554" cy="471"/>
                <a:chOff x="16030" y="9658"/>
                <a:chExt cx="758" cy="580"/>
              </a:xfrm>
            </p:grpSpPr>
            <p:sp>
              <p:nvSpPr>
                <p:cNvPr id="78" name="Freeform 6">
                  <a:extLst>
                    <a:ext uri="{FF2B5EF4-FFF2-40B4-BE49-F238E27FC236}">
                      <a16:creationId xmlns:a16="http://schemas.microsoft.com/office/drawing/2014/main" id="{6625323B-6B96-4B70-A01D-E86CA78F4115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Freeform 7">
                  <a:extLst>
                    <a:ext uri="{FF2B5EF4-FFF2-40B4-BE49-F238E27FC236}">
                      <a16:creationId xmlns:a16="http://schemas.microsoft.com/office/drawing/2014/main" id="{91EFF77D-C925-4024-8925-A5358715818D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Freeform 8">
                  <a:extLst>
                    <a:ext uri="{FF2B5EF4-FFF2-40B4-BE49-F238E27FC236}">
                      <a16:creationId xmlns:a16="http://schemas.microsoft.com/office/drawing/2014/main" id="{3F9EF95F-C5D2-44BD-A1F3-11EEFADFCAA2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66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6E11AD4F-5B3B-45D1-93C6-2DEA05A6BD63}"/>
                  </a:ext>
                </a:extLst>
              </p:cNvPr>
              <p:cNvGrpSpPr/>
              <p:nvPr/>
            </p:nvGrpSpPr>
            <p:grpSpPr>
              <a:xfrm>
                <a:off x="7130" y="1818"/>
                <a:ext cx="554" cy="471"/>
                <a:chOff x="16030" y="9658"/>
                <a:chExt cx="758" cy="580"/>
              </a:xfrm>
            </p:grpSpPr>
            <p:sp>
              <p:nvSpPr>
                <p:cNvPr id="75" name="Freeform 6">
                  <a:extLst>
                    <a:ext uri="{FF2B5EF4-FFF2-40B4-BE49-F238E27FC236}">
                      <a16:creationId xmlns:a16="http://schemas.microsoft.com/office/drawing/2014/main" id="{5C2BB632-228D-4AC1-8EC5-1D144AAA9153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Freeform 7">
                  <a:extLst>
                    <a:ext uri="{FF2B5EF4-FFF2-40B4-BE49-F238E27FC236}">
                      <a16:creationId xmlns:a16="http://schemas.microsoft.com/office/drawing/2014/main" id="{E3A4254B-CDB0-404B-A64A-44D48EC19F9E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Freeform 8">
                  <a:extLst>
                    <a:ext uri="{FF2B5EF4-FFF2-40B4-BE49-F238E27FC236}">
                      <a16:creationId xmlns:a16="http://schemas.microsoft.com/office/drawing/2014/main" id="{7D1B7932-0789-4FB2-AF8D-114325311BA0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63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379F7E9A-450F-48C3-A451-2AB5E8849FD9}"/>
                  </a:ext>
                </a:extLst>
              </p:cNvPr>
              <p:cNvGrpSpPr/>
              <p:nvPr/>
            </p:nvGrpSpPr>
            <p:grpSpPr>
              <a:xfrm>
                <a:off x="8070" y="1818"/>
                <a:ext cx="554" cy="471"/>
                <a:chOff x="16030" y="9658"/>
                <a:chExt cx="758" cy="580"/>
              </a:xfrm>
            </p:grpSpPr>
            <p:sp>
              <p:nvSpPr>
                <p:cNvPr id="72" name="Freeform 6">
                  <a:extLst>
                    <a:ext uri="{FF2B5EF4-FFF2-40B4-BE49-F238E27FC236}">
                      <a16:creationId xmlns:a16="http://schemas.microsoft.com/office/drawing/2014/main" id="{15C1C51A-E924-4A19-9F46-644351E99EA2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Freeform 7">
                  <a:extLst>
                    <a:ext uri="{FF2B5EF4-FFF2-40B4-BE49-F238E27FC236}">
                      <a16:creationId xmlns:a16="http://schemas.microsoft.com/office/drawing/2014/main" id="{2B29220E-C1D3-45D8-8BBD-8100F0B1B25D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Freeform 8">
                  <a:extLst>
                    <a:ext uri="{FF2B5EF4-FFF2-40B4-BE49-F238E27FC236}">
                      <a16:creationId xmlns:a16="http://schemas.microsoft.com/office/drawing/2014/main" id="{DED176A4-0B38-403C-B3B6-D6A0CA27AAD1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60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7C829B4-6693-4B7E-B397-EBC27E035990}"/>
                </a:ext>
              </a:extLst>
            </p:cNvPr>
            <p:cNvGrpSpPr/>
            <p:nvPr/>
          </p:nvGrpSpPr>
          <p:grpSpPr>
            <a:xfrm>
              <a:off x="6662690" y="3788142"/>
              <a:ext cx="1698162" cy="721409"/>
              <a:chOff x="6007" y="1268"/>
              <a:chExt cx="2896" cy="1236"/>
            </a:xfrm>
          </p:grpSpPr>
          <p:sp>
            <p:nvSpPr>
              <p:cNvPr id="55" name="圆角矩形 117">
                <a:extLst>
                  <a:ext uri="{FF2B5EF4-FFF2-40B4-BE49-F238E27FC236}">
                    <a16:creationId xmlns:a16="http://schemas.microsoft.com/office/drawing/2014/main" id="{6681FD70-85D8-4B6D-B6A6-98FDCBB75F7C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6007" y="1268"/>
                <a:ext cx="2896" cy="1236"/>
              </a:xfrm>
              <a:prstGeom prst="roundRect">
                <a:avLst>
                  <a:gd name="adj" fmla="val 4051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t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主应用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3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A273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FEEB5115-4BDD-4425-BA2E-91078D07B6CA}"/>
                  </a:ext>
                </a:extLst>
              </p:cNvPr>
              <p:cNvGrpSpPr/>
              <p:nvPr/>
            </p:nvGrpSpPr>
            <p:grpSpPr>
              <a:xfrm>
                <a:off x="6190" y="1818"/>
                <a:ext cx="554" cy="471"/>
                <a:chOff x="16030" y="9658"/>
                <a:chExt cx="758" cy="580"/>
              </a:xfrm>
            </p:grpSpPr>
            <p:sp>
              <p:nvSpPr>
                <p:cNvPr id="65" name="Freeform 6">
                  <a:extLst>
                    <a:ext uri="{FF2B5EF4-FFF2-40B4-BE49-F238E27FC236}">
                      <a16:creationId xmlns:a16="http://schemas.microsoft.com/office/drawing/2014/main" id="{93096E6B-10BB-4FC5-8107-101BE57274A3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F1CBE625-94DE-4A97-AE47-AC260D6BE6C0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272ED273-BA1A-411F-86B7-C1A6E7210053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9DBD17E-7FD8-406B-863C-8F765F9941CD}"/>
                  </a:ext>
                </a:extLst>
              </p:cNvPr>
              <p:cNvGrpSpPr/>
              <p:nvPr/>
            </p:nvGrpSpPr>
            <p:grpSpPr>
              <a:xfrm>
                <a:off x="7130" y="1818"/>
                <a:ext cx="554" cy="471"/>
                <a:chOff x="16030" y="9658"/>
                <a:chExt cx="758" cy="580"/>
              </a:xfrm>
            </p:grpSpPr>
            <p:sp>
              <p:nvSpPr>
                <p:cNvPr id="62" name="Freeform 6">
                  <a:extLst>
                    <a:ext uri="{FF2B5EF4-FFF2-40B4-BE49-F238E27FC236}">
                      <a16:creationId xmlns:a16="http://schemas.microsoft.com/office/drawing/2014/main" id="{FCEB72E8-23CB-4138-B9EC-1F4D98A52513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Freeform 7">
                  <a:extLst>
                    <a:ext uri="{FF2B5EF4-FFF2-40B4-BE49-F238E27FC236}">
                      <a16:creationId xmlns:a16="http://schemas.microsoft.com/office/drawing/2014/main" id="{38FB28FC-76A8-4821-8CF1-91E0BC75AB74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Freeform 8">
                  <a:extLst>
                    <a:ext uri="{FF2B5EF4-FFF2-40B4-BE49-F238E27FC236}">
                      <a16:creationId xmlns:a16="http://schemas.microsoft.com/office/drawing/2014/main" id="{4ABAD7C0-943C-41BB-B4CC-094B82DB56D1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53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FFB22DBD-0C31-4692-888D-07B1BE8A4A73}"/>
                  </a:ext>
                </a:extLst>
              </p:cNvPr>
              <p:cNvGrpSpPr/>
              <p:nvPr/>
            </p:nvGrpSpPr>
            <p:grpSpPr>
              <a:xfrm>
                <a:off x="8070" y="1818"/>
                <a:ext cx="554" cy="471"/>
                <a:chOff x="16030" y="9658"/>
                <a:chExt cx="758" cy="580"/>
              </a:xfrm>
            </p:grpSpPr>
            <p:sp>
              <p:nvSpPr>
                <p:cNvPr id="59" name="Freeform 6">
                  <a:extLst>
                    <a:ext uri="{FF2B5EF4-FFF2-40B4-BE49-F238E27FC236}">
                      <a16:creationId xmlns:a16="http://schemas.microsoft.com/office/drawing/2014/main" id="{0AD9BB6D-BE06-4421-99BD-C51E94C144D4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16155" y="9835"/>
                  <a:ext cx="508" cy="28"/>
                </a:xfrm>
                <a:custGeom>
                  <a:avLst/>
                  <a:gdLst>
                    <a:gd name="T0" fmla="*/ 84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Freeform 7">
                  <a:extLst>
                    <a:ext uri="{FF2B5EF4-FFF2-40B4-BE49-F238E27FC236}">
                      <a16:creationId xmlns:a16="http://schemas.microsoft.com/office/drawing/2014/main" id="{F816A0C5-15E3-4210-A493-B8596A517CA8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16195" y="9745"/>
                  <a:ext cx="425" cy="30"/>
                </a:xfrm>
                <a:custGeom>
                  <a:avLst/>
                  <a:gdLst>
                    <a:gd name="T0" fmla="*/ 3 w 72"/>
                    <a:gd name="T1" fmla="*/ 5 h 5"/>
                    <a:gd name="T2" fmla="*/ 69 w 72"/>
                    <a:gd name="T3" fmla="*/ 5 h 5"/>
                    <a:gd name="T4" fmla="*/ 72 w 72"/>
                    <a:gd name="T5" fmla="*/ 2 h 5"/>
                    <a:gd name="T6" fmla="*/ 69 w 72"/>
                    <a:gd name="T7" fmla="*/ 0 h 5"/>
                    <a:gd name="T8" fmla="*/ 3 w 72"/>
                    <a:gd name="T9" fmla="*/ 0 h 5"/>
                    <a:gd name="T10" fmla="*/ 0 w 72"/>
                    <a:gd name="T11" fmla="*/ 2 h 5"/>
                    <a:gd name="T12" fmla="*/ 3 w 7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5">
                      <a:moveTo>
                        <a:pt x="3" y="5"/>
                      </a:move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1" y="5"/>
                        <a:pt x="72" y="4"/>
                        <a:pt x="72" y="2"/>
                      </a:cubicBezTo>
                      <a:cubicBezTo>
                        <a:pt x="72" y="1"/>
                        <a:pt x="71" y="0"/>
                        <a:pt x="69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Freeform 8">
                  <a:extLst>
                    <a:ext uri="{FF2B5EF4-FFF2-40B4-BE49-F238E27FC236}">
                      <a16:creationId xmlns:a16="http://schemas.microsoft.com/office/drawing/2014/main" id="{407E55AD-43CD-4BD6-BB31-D2D7734938E0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16030" y="9658"/>
                  <a:ext cx="758" cy="580"/>
                </a:xfrm>
                <a:custGeom>
                  <a:avLst/>
                  <a:gdLst>
                    <a:gd name="T0" fmla="*/ 128 w 128"/>
                    <a:gd name="T1" fmla="*/ 44 h 98"/>
                    <a:gd name="T2" fmla="*/ 128 w 128"/>
                    <a:gd name="T3" fmla="*/ 43 h 98"/>
                    <a:gd name="T4" fmla="*/ 110 w 128"/>
                    <a:gd name="T5" fmla="*/ 2 h 98"/>
                    <a:gd name="T6" fmla="*/ 108 w 128"/>
                    <a:gd name="T7" fmla="*/ 0 h 98"/>
                    <a:gd name="T8" fmla="*/ 20 w 128"/>
                    <a:gd name="T9" fmla="*/ 0 h 98"/>
                    <a:gd name="T10" fmla="*/ 18 w 128"/>
                    <a:gd name="T11" fmla="*/ 2 h 98"/>
                    <a:gd name="T12" fmla="*/ 0 w 128"/>
                    <a:gd name="T13" fmla="*/ 43 h 98"/>
                    <a:gd name="T14" fmla="*/ 0 w 128"/>
                    <a:gd name="T15" fmla="*/ 44 h 98"/>
                    <a:gd name="T16" fmla="*/ 0 w 128"/>
                    <a:gd name="T17" fmla="*/ 44 h 98"/>
                    <a:gd name="T18" fmla="*/ 0 w 128"/>
                    <a:gd name="T19" fmla="*/ 95 h 98"/>
                    <a:gd name="T20" fmla="*/ 2 w 128"/>
                    <a:gd name="T21" fmla="*/ 98 h 98"/>
                    <a:gd name="T22" fmla="*/ 126 w 128"/>
                    <a:gd name="T23" fmla="*/ 98 h 98"/>
                    <a:gd name="T24" fmla="*/ 128 w 128"/>
                    <a:gd name="T25" fmla="*/ 95 h 98"/>
                    <a:gd name="T26" fmla="*/ 128 w 128"/>
                    <a:gd name="T27" fmla="*/ 44 h 98"/>
                    <a:gd name="T28" fmla="*/ 128 w 128"/>
                    <a:gd name="T29" fmla="*/ 44 h 98"/>
                    <a:gd name="T30" fmla="*/ 123 w 128"/>
                    <a:gd name="T31" fmla="*/ 93 h 98"/>
                    <a:gd name="T32" fmla="*/ 5 w 128"/>
                    <a:gd name="T33" fmla="*/ 93 h 98"/>
                    <a:gd name="T34" fmla="*/ 5 w 128"/>
                    <a:gd name="T35" fmla="*/ 50 h 98"/>
                    <a:gd name="T36" fmla="*/ 28 w 128"/>
                    <a:gd name="T37" fmla="*/ 50 h 98"/>
                    <a:gd name="T38" fmla="*/ 32 w 128"/>
                    <a:gd name="T39" fmla="*/ 63 h 98"/>
                    <a:gd name="T40" fmla="*/ 34 w 128"/>
                    <a:gd name="T41" fmla="*/ 64 h 98"/>
                    <a:gd name="T42" fmla="*/ 94 w 128"/>
                    <a:gd name="T43" fmla="*/ 64 h 98"/>
                    <a:gd name="T44" fmla="*/ 96 w 128"/>
                    <a:gd name="T45" fmla="*/ 63 h 98"/>
                    <a:gd name="T46" fmla="*/ 100 w 128"/>
                    <a:gd name="T47" fmla="*/ 50 h 98"/>
                    <a:gd name="T48" fmla="*/ 123 w 128"/>
                    <a:gd name="T49" fmla="*/ 50 h 98"/>
                    <a:gd name="T50" fmla="*/ 123 w 128"/>
                    <a:gd name="T51" fmla="*/ 93 h 98"/>
                    <a:gd name="T52" fmla="*/ 99 w 128"/>
                    <a:gd name="T53" fmla="*/ 45 h 98"/>
                    <a:gd name="T54" fmla="*/ 96 w 128"/>
                    <a:gd name="T55" fmla="*/ 47 h 98"/>
                    <a:gd name="T56" fmla="*/ 92 w 128"/>
                    <a:gd name="T57" fmla="*/ 60 h 98"/>
                    <a:gd name="T58" fmla="*/ 36 w 128"/>
                    <a:gd name="T59" fmla="*/ 60 h 98"/>
                    <a:gd name="T60" fmla="*/ 32 w 128"/>
                    <a:gd name="T61" fmla="*/ 47 h 98"/>
                    <a:gd name="T62" fmla="*/ 29 w 128"/>
                    <a:gd name="T63" fmla="*/ 45 h 98"/>
                    <a:gd name="T64" fmla="*/ 4 w 128"/>
                    <a:gd name="T65" fmla="*/ 45 h 98"/>
                    <a:gd name="T66" fmla="*/ 21 w 128"/>
                    <a:gd name="T67" fmla="*/ 5 h 98"/>
                    <a:gd name="T68" fmla="*/ 107 w 128"/>
                    <a:gd name="T69" fmla="*/ 5 h 98"/>
                    <a:gd name="T70" fmla="*/ 124 w 128"/>
                    <a:gd name="T71" fmla="*/ 45 h 98"/>
                    <a:gd name="T72" fmla="*/ 99 w 128"/>
                    <a:gd name="T73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8">
                      <a:moveTo>
                        <a:pt x="128" y="44"/>
                      </a:move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0" y="1"/>
                        <a:pt x="109" y="0"/>
                        <a:pt x="108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97"/>
                        <a:pt x="1" y="98"/>
                        <a:pt x="2" y="98"/>
                      </a:cubicBezTo>
                      <a:cubicBezTo>
                        <a:pt x="126" y="98"/>
                        <a:pt x="126" y="98"/>
                        <a:pt x="126" y="98"/>
                      </a:cubicBezTo>
                      <a:cubicBezTo>
                        <a:pt x="127" y="98"/>
                        <a:pt x="128" y="97"/>
                        <a:pt x="128" y="95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lose/>
                      <a:moveTo>
                        <a:pt x="123" y="93"/>
                      </a:moveTo>
                      <a:cubicBezTo>
                        <a:pt x="5" y="93"/>
                        <a:pt x="5" y="93"/>
                        <a:pt x="5" y="93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32" y="63"/>
                        <a:pt x="32" y="63"/>
                        <a:pt x="32" y="63"/>
                      </a:cubicBezTo>
                      <a:cubicBezTo>
                        <a:pt x="33" y="64"/>
                        <a:pt x="33" y="64"/>
                        <a:pt x="3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4"/>
                        <a:pt x="96" y="64"/>
                        <a:pt x="96" y="63"/>
                      </a:cubicBezTo>
                      <a:cubicBezTo>
                        <a:pt x="100" y="50"/>
                        <a:pt x="100" y="50"/>
                        <a:pt x="100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lnTo>
                        <a:pt x="123" y="93"/>
                      </a:lnTo>
                      <a:close/>
                      <a:moveTo>
                        <a:pt x="99" y="45"/>
                      </a:moveTo>
                      <a:cubicBezTo>
                        <a:pt x="98" y="45"/>
                        <a:pt x="97" y="46"/>
                        <a:pt x="96" y="47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36" y="60"/>
                        <a:pt x="36" y="60"/>
                        <a:pt x="36" y="60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6"/>
                        <a:pt x="30" y="45"/>
                        <a:pt x="2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lnTo>
                        <a:pt x="99" y="45"/>
                      </a:lnTo>
                      <a:close/>
                    </a:path>
                  </a:pathLst>
                </a:custGeom>
                <a:solidFill>
                  <a:srgbClr val="50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pic>
          <p:nvPicPr>
            <p:cNvPr id="8" name="图片 7" descr="1479415436_Database_copy_Amazon_RDS_MySQL_DB_Instance.png">
              <a:extLst>
                <a:ext uri="{FF2B5EF4-FFF2-40B4-BE49-F238E27FC236}">
                  <a16:creationId xmlns:a16="http://schemas.microsoft.com/office/drawing/2014/main" id="{BD35D247-9873-45EE-A2C3-12D3A609D3A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982" y="1615817"/>
              <a:ext cx="784579" cy="780943"/>
            </a:xfrm>
            <a:prstGeom prst="rect">
              <a:avLst/>
            </a:prstGeom>
          </p:spPr>
        </p:pic>
        <p:pic>
          <p:nvPicPr>
            <p:cNvPr id="9" name="图片 8" descr="1479415436_Database_copy_Amazon_RDS_MySQL_DB_Instance.png">
              <a:extLst>
                <a:ext uri="{FF2B5EF4-FFF2-40B4-BE49-F238E27FC236}">
                  <a16:creationId xmlns:a16="http://schemas.microsoft.com/office/drawing/2014/main" id="{4D56E3DD-547D-4322-BC36-49E38554E13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135" y="2749035"/>
              <a:ext cx="784579" cy="780943"/>
            </a:xfrm>
            <a:prstGeom prst="rect">
              <a:avLst/>
            </a:prstGeom>
          </p:spPr>
        </p:pic>
        <p:pic>
          <p:nvPicPr>
            <p:cNvPr id="10" name="图片 9" descr="1479415436_Database_copy_Amazon_RDS_MySQL_DB_Instance.png">
              <a:extLst>
                <a:ext uri="{FF2B5EF4-FFF2-40B4-BE49-F238E27FC236}">
                  <a16:creationId xmlns:a16="http://schemas.microsoft.com/office/drawing/2014/main" id="{369E31FF-7D0F-48F3-9CDD-81FC8EB8FB0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135" y="3741973"/>
              <a:ext cx="784579" cy="780943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74DFFA7-2ADD-4879-9C0F-802A234DC8A4}"/>
                </a:ext>
              </a:extLst>
            </p:cNvPr>
            <p:cNvGrpSpPr/>
            <p:nvPr/>
          </p:nvGrpSpPr>
          <p:grpSpPr>
            <a:xfrm>
              <a:off x="10542131" y="2588756"/>
              <a:ext cx="959321" cy="1061685"/>
              <a:chOff x="13963" y="1290"/>
              <a:chExt cx="1636" cy="1819"/>
            </a:xfrm>
          </p:grpSpPr>
          <p:sp>
            <p:nvSpPr>
              <p:cNvPr id="50" name="圆角矩形 117">
                <a:extLst>
                  <a:ext uri="{FF2B5EF4-FFF2-40B4-BE49-F238E27FC236}">
                    <a16:creationId xmlns:a16="http://schemas.microsoft.com/office/drawing/2014/main" id="{19AA24E0-D7A7-4803-A378-628B21403391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3963" y="1290"/>
                <a:ext cx="1636" cy="1775"/>
              </a:xfrm>
              <a:prstGeom prst="roundRect">
                <a:avLst>
                  <a:gd name="adj" fmla="val 4051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t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MES FILE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2734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存储</a:t>
                </a:r>
              </a:p>
            </p:txBody>
          </p:sp>
          <p:pic>
            <p:nvPicPr>
              <p:cNvPr id="51" name="图片 50" descr="1479414687_App_Services_copy_Amazon_CloudSearch_SDF_metadata.png">
                <a:extLst>
                  <a:ext uri="{FF2B5EF4-FFF2-40B4-BE49-F238E27FC236}">
                    <a16:creationId xmlns:a16="http://schemas.microsoft.com/office/drawing/2014/main" id="{87EF759B-D9EF-47B0-85B4-F9818D2E3A5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8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3" y="1495"/>
                <a:ext cx="885" cy="885"/>
              </a:xfrm>
              <a:prstGeom prst="rect">
                <a:avLst/>
              </a:prstGeom>
            </p:spPr>
          </p:pic>
          <p:pic>
            <p:nvPicPr>
              <p:cNvPr id="52" name="图片 51" descr="1479414687_App_Services_copy_Amazon_CloudSearch_SDF_metadata.png">
                <a:extLst>
                  <a:ext uri="{FF2B5EF4-FFF2-40B4-BE49-F238E27FC236}">
                    <a16:creationId xmlns:a16="http://schemas.microsoft.com/office/drawing/2014/main" id="{AC3BC727-2A04-4A6A-8FC5-D3B2075A19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8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4" y="1495"/>
                <a:ext cx="885" cy="885"/>
              </a:xfrm>
              <a:prstGeom prst="rect">
                <a:avLst/>
              </a:prstGeom>
            </p:spPr>
          </p:pic>
          <p:pic>
            <p:nvPicPr>
              <p:cNvPr id="53" name="图片 52" descr="1479414687_App_Services_copy_Amazon_CloudSearch_SDF_metadata.png">
                <a:extLst>
                  <a:ext uri="{FF2B5EF4-FFF2-40B4-BE49-F238E27FC236}">
                    <a16:creationId xmlns:a16="http://schemas.microsoft.com/office/drawing/2014/main" id="{80A66EF0-B245-49F4-85BC-46BB08E5CF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5"/>
                </p:custDataLst>
              </p:nvPr>
            </p:nvPicPr>
            <p:blipFill>
              <a:blip r:embed="rId8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3" y="2225"/>
                <a:ext cx="885" cy="885"/>
              </a:xfrm>
              <a:prstGeom prst="rect">
                <a:avLst/>
              </a:prstGeom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41EA7BB-B7B3-4D0D-8656-894EDA1ECD8D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14814" y="2382"/>
                <a:ext cx="572" cy="5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79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…</a:t>
                </a:r>
              </a:p>
            </p:txBody>
          </p:sp>
        </p:grp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9DE7D52-0489-46DC-9569-24F1C9EA449A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flipV="1">
              <a:off x="1042121" y="3112167"/>
              <a:ext cx="533608" cy="116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8D94E77-42A4-40CA-8DE8-3F10D0B4F3D0}"/>
                </a:ext>
              </a:extLst>
            </p:cNvPr>
            <p:cNvCxnSpPr>
              <a:cxnSpLocks/>
              <a:stCxn id="38" idx="6"/>
              <a:endCxn id="34" idx="14"/>
            </p:cNvCxnSpPr>
            <p:nvPr>
              <p:custDataLst>
                <p:tags r:id="rId7"/>
              </p:custDataLst>
            </p:nvPr>
          </p:nvCxnSpPr>
          <p:spPr>
            <a:xfrm>
              <a:off x="1974949" y="3122593"/>
              <a:ext cx="541443" cy="15914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DA0268F-5F14-40AE-A803-9B0037DD802D}"/>
                </a:ext>
              </a:extLst>
            </p:cNvPr>
            <p:cNvCxnSpPr>
              <a:cxnSpLocks/>
              <a:stCxn id="30" idx="3"/>
              <a:endCxn id="81" idx="1"/>
            </p:cNvCxnSpPr>
            <p:nvPr>
              <p:custDataLst>
                <p:tags r:id="rId8"/>
              </p:custDataLst>
            </p:nvPr>
          </p:nvCxnSpPr>
          <p:spPr>
            <a:xfrm flipV="1">
              <a:off x="5189146" y="1998786"/>
              <a:ext cx="1460559" cy="11161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16D7752-E07F-43FA-A0E1-1EB929C18AE6}"/>
                </a:ext>
              </a:extLst>
            </p:cNvPr>
            <p:cNvCxnSpPr>
              <a:cxnSpLocks/>
              <a:stCxn id="30" idx="3"/>
              <a:endCxn id="68" idx="1"/>
            </p:cNvCxnSpPr>
            <p:nvPr>
              <p:custDataLst>
                <p:tags r:id="rId9"/>
              </p:custDataLst>
            </p:nvPr>
          </p:nvCxnSpPr>
          <p:spPr>
            <a:xfrm>
              <a:off x="5189146" y="3114918"/>
              <a:ext cx="1466747" cy="32765"/>
            </a:xfrm>
            <a:prstGeom prst="straightConnector1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BD73551-76CD-4515-BD68-9085A9639792}"/>
                </a:ext>
              </a:extLst>
            </p:cNvPr>
            <p:cNvCxnSpPr>
              <a:cxnSpLocks/>
              <a:stCxn id="30" idx="3"/>
              <a:endCxn id="55" idx="1"/>
            </p:cNvCxnSpPr>
            <p:nvPr>
              <p:custDataLst>
                <p:tags r:id="rId10"/>
              </p:custDataLst>
            </p:nvPr>
          </p:nvCxnSpPr>
          <p:spPr>
            <a:xfrm>
              <a:off x="5189146" y="3114918"/>
              <a:ext cx="1473545" cy="1033929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35CE1DC-0293-48E8-A172-E7B5F2AF6621}"/>
                </a:ext>
              </a:extLst>
            </p:cNvPr>
            <p:cNvCxnSpPr>
              <a:cxnSpLocks/>
              <a:stCxn id="81" idx="3"/>
              <a:endCxn id="8" idx="1"/>
            </p:cNvCxnSpPr>
            <p:nvPr>
              <p:custDataLst>
                <p:tags r:id="rId11"/>
              </p:custDataLst>
            </p:nvPr>
          </p:nvCxnSpPr>
          <p:spPr>
            <a:xfrm>
              <a:off x="8347867" y="1998786"/>
              <a:ext cx="652115" cy="7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713FB3D7-2691-40FB-AAB9-0A4D29CFC3FF}"/>
                </a:ext>
              </a:extLst>
            </p:cNvPr>
            <p:cNvCxnSpPr>
              <a:cxnSpLocks/>
              <a:stCxn id="68" idx="3"/>
              <a:endCxn id="9" idx="1"/>
            </p:cNvCxnSpPr>
            <p:nvPr>
              <p:custDataLst>
                <p:tags r:id="rId12"/>
              </p:custDataLst>
            </p:nvPr>
          </p:nvCxnSpPr>
          <p:spPr>
            <a:xfrm flipV="1">
              <a:off x="8354055" y="3139507"/>
              <a:ext cx="676080" cy="8177"/>
            </a:xfrm>
            <a:prstGeom prst="straightConnector1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7CB6A29-6DA2-4701-BB52-1F383529F88F}"/>
                </a:ext>
              </a:extLst>
            </p:cNvPr>
            <p:cNvCxnSpPr>
              <a:cxnSpLocks/>
              <a:stCxn id="55" idx="3"/>
              <a:endCxn id="10" idx="1"/>
            </p:cNvCxnSpPr>
            <p:nvPr>
              <p:custDataLst>
                <p:tags r:id="rId13"/>
              </p:custDataLst>
            </p:nvPr>
          </p:nvCxnSpPr>
          <p:spPr>
            <a:xfrm flipV="1">
              <a:off x="8360852" y="4132444"/>
              <a:ext cx="669282" cy="16402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406D41E-3849-4376-AC30-21921B0AB30F}"/>
                </a:ext>
              </a:extLst>
            </p:cNvPr>
            <p:cNvCxnSpPr>
              <a:cxnSpLocks/>
              <a:stCxn id="8" idx="3"/>
              <a:endCxn id="51" idx="1"/>
            </p:cNvCxnSpPr>
            <p:nvPr>
              <p:custDataLst>
                <p:tags r:id="rId14"/>
              </p:custDataLst>
            </p:nvPr>
          </p:nvCxnSpPr>
          <p:spPr>
            <a:xfrm>
              <a:off x="9784561" y="2006288"/>
              <a:ext cx="757570" cy="96039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49E1FB2-5CC7-4BA1-9CA8-4ED8A226EB24}"/>
                </a:ext>
              </a:extLst>
            </p:cNvPr>
            <p:cNvCxnSpPr>
              <a:cxnSpLocks/>
              <a:stCxn id="9" idx="3"/>
              <a:endCxn id="51" idx="1"/>
            </p:cNvCxnSpPr>
            <p:nvPr>
              <p:custDataLst>
                <p:tags r:id="rId15"/>
              </p:custDataLst>
            </p:nvPr>
          </p:nvCxnSpPr>
          <p:spPr>
            <a:xfrm flipV="1">
              <a:off x="9814714" y="2966679"/>
              <a:ext cx="727417" cy="172827"/>
            </a:xfrm>
            <a:prstGeom prst="straightConnector1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B82918A-7CCF-408C-A006-191F9AC155D7}"/>
                </a:ext>
              </a:extLst>
            </p:cNvPr>
            <p:cNvCxnSpPr>
              <a:cxnSpLocks/>
              <a:stCxn id="10" idx="3"/>
              <a:endCxn id="51" idx="1"/>
            </p:cNvCxnSpPr>
            <p:nvPr>
              <p:custDataLst>
                <p:tags r:id="rId16"/>
              </p:custDataLst>
            </p:nvPr>
          </p:nvCxnSpPr>
          <p:spPr>
            <a:xfrm flipV="1">
              <a:off x="9814714" y="2966679"/>
              <a:ext cx="727417" cy="1165765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A9403E5-5E27-4A79-9060-BDFCF7809E90}"/>
                </a:ext>
              </a:extLst>
            </p:cNvPr>
            <p:cNvGrpSpPr/>
            <p:nvPr/>
          </p:nvGrpSpPr>
          <p:grpSpPr>
            <a:xfrm>
              <a:off x="597643" y="2955745"/>
              <a:ext cx="490215" cy="582497"/>
              <a:chOff x="180" y="2961"/>
              <a:chExt cx="836" cy="998"/>
            </a:xfrm>
          </p:grpSpPr>
          <p:pic>
            <p:nvPicPr>
              <p:cNvPr id="48" name="图片 4" descr="343435383137323b333633333539353bcdc5b6d3">
                <a:extLst>
                  <a:ext uri="{FF2B5EF4-FFF2-40B4-BE49-F238E27FC236}">
                    <a16:creationId xmlns:a16="http://schemas.microsoft.com/office/drawing/2014/main" id="{484BF751-F01F-40B7-B1EB-460B41FBB1E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81">
                <a:extLst>
                  <a:ext uri="{96DAC541-7B7A-43D3-8B79-37D633B846F1}">
                    <asvg:svgBlip xmlns:asvg="http://schemas.microsoft.com/office/drawing/2016/SVG/main" r:embed="rId82"/>
                  </a:ext>
                </a:extLst>
              </a:blip>
              <a:stretch>
                <a:fillRect/>
              </a:stretch>
            </p:blipFill>
            <p:spPr>
              <a:xfrm>
                <a:off x="241" y="2961"/>
                <a:ext cx="697" cy="539"/>
              </a:xfrm>
              <a:prstGeom prst="rect">
                <a:avLst/>
              </a:prstGeom>
            </p:spPr>
          </p:pic>
          <p:sp>
            <p:nvSpPr>
              <p:cNvPr id="49" name="文本框 33">
                <a:extLst>
                  <a:ext uri="{FF2B5EF4-FFF2-40B4-BE49-F238E27FC236}">
                    <a16:creationId xmlns:a16="http://schemas.microsoft.com/office/drawing/2014/main" id="{B1207128-FE5B-4210-BE5E-4B81075FB1EB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80" y="3571"/>
                <a:ext cx="836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121729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方正兰亭黑简体" panose="02000000000000000000" charset="-122"/>
                    <a:sym typeface="Arial" panose="020B0604020202020204" pitchFamily="34" charset="0"/>
                  </a:rPr>
                  <a:t>用户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F6406F-7F86-418F-A1BB-AD5F7BDB8904}"/>
                </a:ext>
              </a:extLst>
            </p:cNvPr>
            <p:cNvGrpSpPr/>
            <p:nvPr/>
          </p:nvGrpSpPr>
          <p:grpSpPr>
            <a:xfrm>
              <a:off x="1522954" y="2942321"/>
              <a:ext cx="490215" cy="594754"/>
              <a:chOff x="1758" y="2938"/>
              <a:chExt cx="836" cy="1019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1C49A0B7-0E0A-4C9D-9C00-B52A6442662A}"/>
                  </a:ext>
                </a:extLst>
              </p:cNvPr>
              <p:cNvGrpSpPr/>
              <p:nvPr/>
            </p:nvGrpSpPr>
            <p:grpSpPr>
              <a:xfrm>
                <a:off x="1829" y="2938"/>
                <a:ext cx="699" cy="617"/>
                <a:chOff x="9608" y="5933"/>
                <a:chExt cx="852" cy="852"/>
              </a:xfrm>
            </p:grpSpPr>
            <p:sp>
              <p:nvSpPr>
                <p:cNvPr id="38" name="Oval 99">
                  <a:extLst>
                    <a:ext uri="{FF2B5EF4-FFF2-40B4-BE49-F238E27FC236}">
                      <a16:creationId xmlns:a16="http://schemas.microsoft.com/office/drawing/2014/main" id="{37729A0F-42EB-43A7-A6D9-E6259B1F789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9608" y="5933"/>
                  <a:ext cx="853" cy="853"/>
                </a:xfrm>
                <a:prstGeom prst="ellipse">
                  <a:avLst/>
                </a:prstGeom>
                <a:solidFill>
                  <a:srgbClr val="81D4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Rectangle 100">
                  <a:extLst>
                    <a:ext uri="{FF2B5EF4-FFF2-40B4-BE49-F238E27FC236}">
                      <a16:creationId xmlns:a16="http://schemas.microsoft.com/office/drawing/2014/main" id="{C2DFD2C1-3F3D-448F-BB93-6C1F532C54CF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10033" y="5933"/>
                  <a:ext cx="30" cy="853"/>
                </a:xfrm>
                <a:prstGeom prst="rect">
                  <a:avLst/>
                </a:prstGeom>
                <a:solidFill>
                  <a:srgbClr val="81D4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Freeform 101">
                  <a:extLst>
                    <a:ext uri="{FF2B5EF4-FFF2-40B4-BE49-F238E27FC236}">
                      <a16:creationId xmlns:a16="http://schemas.microsoft.com/office/drawing/2014/main" id="{81197295-C6F5-452C-BAE0-38F7EB9BBC45}"/>
                    </a:ext>
                  </a:extLst>
                </p:cNvPr>
                <p:cNvSpPr>
                  <a:spLocks noEditPoints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9766" y="5933"/>
                  <a:ext cx="535" cy="853"/>
                </a:xfrm>
                <a:custGeom>
                  <a:avLst/>
                  <a:gdLst>
                    <a:gd name="T0" fmla="*/ 50 w 90"/>
                    <a:gd name="T1" fmla="*/ 0 h 144"/>
                    <a:gd name="T2" fmla="*/ 41 w 90"/>
                    <a:gd name="T3" fmla="*/ 0 h 144"/>
                    <a:gd name="T4" fmla="*/ 0 w 90"/>
                    <a:gd name="T5" fmla="*/ 72 h 144"/>
                    <a:gd name="T6" fmla="*/ 41 w 90"/>
                    <a:gd name="T7" fmla="*/ 144 h 144"/>
                    <a:gd name="T8" fmla="*/ 50 w 90"/>
                    <a:gd name="T9" fmla="*/ 144 h 144"/>
                    <a:gd name="T10" fmla="*/ 90 w 90"/>
                    <a:gd name="T11" fmla="*/ 72 h 144"/>
                    <a:gd name="T12" fmla="*/ 50 w 90"/>
                    <a:gd name="T13" fmla="*/ 0 h 144"/>
                    <a:gd name="T14" fmla="*/ 50 w 90"/>
                    <a:gd name="T15" fmla="*/ 140 h 144"/>
                    <a:gd name="T16" fmla="*/ 41 w 90"/>
                    <a:gd name="T17" fmla="*/ 140 h 144"/>
                    <a:gd name="T18" fmla="*/ 4 w 90"/>
                    <a:gd name="T19" fmla="*/ 72 h 144"/>
                    <a:gd name="T20" fmla="*/ 41 w 90"/>
                    <a:gd name="T21" fmla="*/ 5 h 144"/>
                    <a:gd name="T22" fmla="*/ 50 w 90"/>
                    <a:gd name="T23" fmla="*/ 5 h 144"/>
                    <a:gd name="T24" fmla="*/ 86 w 90"/>
                    <a:gd name="T25" fmla="*/ 72 h 144"/>
                    <a:gd name="T26" fmla="*/ 50 w 90"/>
                    <a:gd name="T27" fmla="*/ 14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0" h="144">
                      <a:moveTo>
                        <a:pt x="50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0"/>
                        <a:pt x="0" y="18"/>
                        <a:pt x="0" y="72"/>
                      </a:cubicBezTo>
                      <a:cubicBezTo>
                        <a:pt x="0" y="126"/>
                        <a:pt x="41" y="144"/>
                        <a:pt x="41" y="144"/>
                      </a:cubicBezTo>
                      <a:cubicBezTo>
                        <a:pt x="50" y="144"/>
                        <a:pt x="50" y="144"/>
                        <a:pt x="50" y="144"/>
                      </a:cubicBezTo>
                      <a:cubicBezTo>
                        <a:pt x="50" y="144"/>
                        <a:pt x="90" y="126"/>
                        <a:pt x="90" y="72"/>
                      </a:cubicBezTo>
                      <a:cubicBezTo>
                        <a:pt x="90" y="18"/>
                        <a:pt x="50" y="0"/>
                        <a:pt x="50" y="0"/>
                      </a:cubicBezTo>
                      <a:close/>
                      <a:moveTo>
                        <a:pt x="50" y="140"/>
                      </a:moveTo>
                      <a:cubicBezTo>
                        <a:pt x="41" y="140"/>
                        <a:pt x="41" y="140"/>
                        <a:pt x="41" y="140"/>
                      </a:cubicBezTo>
                      <a:cubicBezTo>
                        <a:pt x="35" y="137"/>
                        <a:pt x="4" y="119"/>
                        <a:pt x="4" y="72"/>
                      </a:cubicBezTo>
                      <a:cubicBezTo>
                        <a:pt x="4" y="25"/>
                        <a:pt x="35" y="7"/>
                        <a:pt x="41" y="5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55" y="7"/>
                        <a:pt x="86" y="25"/>
                        <a:pt x="86" y="72"/>
                      </a:cubicBezTo>
                      <a:cubicBezTo>
                        <a:pt x="86" y="119"/>
                        <a:pt x="55" y="137"/>
                        <a:pt x="50" y="140"/>
                      </a:cubicBezTo>
                      <a:close/>
                    </a:path>
                  </a:pathLst>
                </a:custGeom>
                <a:solidFill>
                  <a:srgbClr val="03A9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Rectangle 102">
                  <a:extLst>
                    <a:ext uri="{FF2B5EF4-FFF2-40B4-BE49-F238E27FC236}">
                      <a16:creationId xmlns:a16="http://schemas.microsoft.com/office/drawing/2014/main" id="{CF688BFD-E56E-4D88-A8F3-DA8D49E240A2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0011" y="5933"/>
                  <a:ext cx="23" cy="853"/>
                </a:xfrm>
                <a:prstGeom prst="rect">
                  <a:avLst/>
                </a:prstGeom>
                <a:solidFill>
                  <a:srgbClr val="03A9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Freeform 103">
                  <a:extLst>
                    <a:ext uri="{FF2B5EF4-FFF2-40B4-BE49-F238E27FC236}">
                      <a16:creationId xmlns:a16="http://schemas.microsoft.com/office/drawing/2014/main" id="{ECD7D5CC-9833-4C82-8E7C-BE78366F69FD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9713" y="6520"/>
                  <a:ext cx="640" cy="83"/>
                </a:xfrm>
                <a:custGeom>
                  <a:avLst/>
                  <a:gdLst>
                    <a:gd name="T0" fmla="*/ 108 w 108"/>
                    <a:gd name="T1" fmla="*/ 14 h 14"/>
                    <a:gd name="T2" fmla="*/ 54 w 108"/>
                    <a:gd name="T3" fmla="*/ 5 h 14"/>
                    <a:gd name="T4" fmla="*/ 0 w 108"/>
                    <a:gd name="T5" fmla="*/ 14 h 14"/>
                    <a:gd name="T6" fmla="*/ 0 w 108"/>
                    <a:gd name="T7" fmla="*/ 9 h 14"/>
                    <a:gd name="T8" fmla="*/ 54 w 108"/>
                    <a:gd name="T9" fmla="*/ 0 h 14"/>
                    <a:gd name="T10" fmla="*/ 108 w 108"/>
                    <a:gd name="T11" fmla="*/ 9 h 14"/>
                    <a:gd name="T12" fmla="*/ 108 w 108"/>
                    <a:gd name="T13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">
                      <a:moveTo>
                        <a:pt x="108" y="14"/>
                      </a:moveTo>
                      <a:cubicBezTo>
                        <a:pt x="108" y="14"/>
                        <a:pt x="90" y="5"/>
                        <a:pt x="54" y="5"/>
                      </a:cubicBezTo>
                      <a:cubicBezTo>
                        <a:pt x="18" y="5"/>
                        <a:pt x="0" y="14"/>
                        <a:pt x="0" y="1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18" y="0"/>
                        <a:pt x="54" y="0"/>
                      </a:cubicBezTo>
                      <a:cubicBezTo>
                        <a:pt x="90" y="0"/>
                        <a:pt x="108" y="9"/>
                        <a:pt x="108" y="9"/>
                      </a:cubicBezTo>
                      <a:lnTo>
                        <a:pt x="108" y="14"/>
                      </a:lnTo>
                      <a:close/>
                    </a:path>
                  </a:pathLst>
                </a:custGeom>
                <a:solidFill>
                  <a:srgbClr val="81D4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Freeform 104">
                  <a:extLst>
                    <a:ext uri="{FF2B5EF4-FFF2-40B4-BE49-F238E27FC236}">
                      <a16:creationId xmlns:a16="http://schemas.microsoft.com/office/drawing/2014/main" id="{E7DBDBE7-C64C-43C7-ACFE-C7C74DDD10BC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9713" y="6550"/>
                  <a:ext cx="640" cy="75"/>
                </a:xfrm>
                <a:custGeom>
                  <a:avLst/>
                  <a:gdLst>
                    <a:gd name="T0" fmla="*/ 108 w 108"/>
                    <a:gd name="T1" fmla="*/ 13 h 13"/>
                    <a:gd name="T2" fmla="*/ 54 w 108"/>
                    <a:gd name="T3" fmla="*/ 4 h 13"/>
                    <a:gd name="T4" fmla="*/ 0 w 108"/>
                    <a:gd name="T5" fmla="*/ 13 h 13"/>
                    <a:gd name="T6" fmla="*/ 0 w 108"/>
                    <a:gd name="T7" fmla="*/ 9 h 13"/>
                    <a:gd name="T8" fmla="*/ 54 w 108"/>
                    <a:gd name="T9" fmla="*/ 0 h 13"/>
                    <a:gd name="T10" fmla="*/ 108 w 108"/>
                    <a:gd name="T11" fmla="*/ 9 h 13"/>
                    <a:gd name="T12" fmla="*/ 108 w 108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3">
                      <a:moveTo>
                        <a:pt x="108" y="13"/>
                      </a:moveTo>
                      <a:cubicBezTo>
                        <a:pt x="108" y="13"/>
                        <a:pt x="90" y="4"/>
                        <a:pt x="54" y="4"/>
                      </a:cubicBezTo>
                      <a:cubicBezTo>
                        <a:pt x="18" y="4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18" y="0"/>
                        <a:pt x="54" y="0"/>
                      </a:cubicBezTo>
                      <a:cubicBezTo>
                        <a:pt x="90" y="0"/>
                        <a:pt x="108" y="9"/>
                        <a:pt x="108" y="9"/>
                      </a:cubicBezTo>
                      <a:lnTo>
                        <a:pt x="108" y="13"/>
                      </a:lnTo>
                      <a:close/>
                    </a:path>
                  </a:pathLst>
                </a:custGeom>
                <a:solidFill>
                  <a:srgbClr val="03A9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Freeform 105">
                  <a:extLst>
                    <a:ext uri="{FF2B5EF4-FFF2-40B4-BE49-F238E27FC236}">
                      <a16:creationId xmlns:a16="http://schemas.microsoft.com/office/drawing/2014/main" id="{665AE574-B74B-461E-9B27-2392F364EC1F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9738" y="6093"/>
                  <a:ext cx="590" cy="108"/>
                </a:xfrm>
                <a:custGeom>
                  <a:avLst/>
                  <a:gdLst>
                    <a:gd name="T0" fmla="*/ 0 w 100"/>
                    <a:gd name="T1" fmla="*/ 0 h 18"/>
                    <a:gd name="T2" fmla="*/ 50 w 100"/>
                    <a:gd name="T3" fmla="*/ 14 h 18"/>
                    <a:gd name="T4" fmla="*/ 100 w 100"/>
                    <a:gd name="T5" fmla="*/ 0 h 18"/>
                    <a:gd name="T6" fmla="*/ 100 w 100"/>
                    <a:gd name="T7" fmla="*/ 5 h 18"/>
                    <a:gd name="T8" fmla="*/ 50 w 100"/>
                    <a:gd name="T9" fmla="*/ 18 h 18"/>
                    <a:gd name="T10" fmla="*/ 0 w 100"/>
                    <a:gd name="T11" fmla="*/ 5 h 18"/>
                    <a:gd name="T12" fmla="*/ 0 w 100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8">
                      <a:moveTo>
                        <a:pt x="0" y="0"/>
                      </a:moveTo>
                      <a:cubicBezTo>
                        <a:pt x="0" y="0"/>
                        <a:pt x="14" y="14"/>
                        <a:pt x="50" y="14"/>
                      </a:cubicBezTo>
                      <a:cubicBezTo>
                        <a:pt x="86" y="14"/>
                        <a:pt x="100" y="0"/>
                        <a:pt x="100" y="0"/>
                      </a:cubicBezTo>
                      <a:cubicBezTo>
                        <a:pt x="100" y="5"/>
                        <a:pt x="100" y="5"/>
                        <a:pt x="100" y="5"/>
                      </a:cubicBezTo>
                      <a:cubicBezTo>
                        <a:pt x="100" y="5"/>
                        <a:pt x="86" y="18"/>
                        <a:pt x="50" y="18"/>
                      </a:cubicBezTo>
                      <a:cubicBezTo>
                        <a:pt x="14" y="18"/>
                        <a:pt x="0" y="5"/>
                        <a:pt x="0" y="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D4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Freeform 106">
                  <a:extLst>
                    <a:ext uri="{FF2B5EF4-FFF2-40B4-BE49-F238E27FC236}">
                      <a16:creationId xmlns:a16="http://schemas.microsoft.com/office/drawing/2014/main" id="{32E319E9-7B03-4763-A44D-691AE6CBD00F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9738" y="6070"/>
                  <a:ext cx="590" cy="105"/>
                </a:xfrm>
                <a:custGeom>
                  <a:avLst/>
                  <a:gdLst>
                    <a:gd name="T0" fmla="*/ 0 w 100"/>
                    <a:gd name="T1" fmla="*/ 0 h 18"/>
                    <a:gd name="T2" fmla="*/ 50 w 100"/>
                    <a:gd name="T3" fmla="*/ 13 h 18"/>
                    <a:gd name="T4" fmla="*/ 100 w 100"/>
                    <a:gd name="T5" fmla="*/ 0 h 18"/>
                    <a:gd name="T6" fmla="*/ 100 w 100"/>
                    <a:gd name="T7" fmla="*/ 4 h 18"/>
                    <a:gd name="T8" fmla="*/ 50 w 100"/>
                    <a:gd name="T9" fmla="*/ 18 h 18"/>
                    <a:gd name="T10" fmla="*/ 0 w 100"/>
                    <a:gd name="T11" fmla="*/ 4 h 18"/>
                    <a:gd name="T12" fmla="*/ 0 w 100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8">
                      <a:moveTo>
                        <a:pt x="0" y="0"/>
                      </a:moveTo>
                      <a:cubicBezTo>
                        <a:pt x="0" y="0"/>
                        <a:pt x="14" y="13"/>
                        <a:pt x="50" y="13"/>
                      </a:cubicBezTo>
                      <a:cubicBezTo>
                        <a:pt x="86" y="13"/>
                        <a:pt x="100" y="0"/>
                        <a:pt x="100" y="0"/>
                      </a:cubicBezTo>
                      <a:cubicBezTo>
                        <a:pt x="100" y="4"/>
                        <a:pt x="100" y="4"/>
                        <a:pt x="100" y="4"/>
                      </a:cubicBezTo>
                      <a:cubicBezTo>
                        <a:pt x="100" y="4"/>
                        <a:pt x="86" y="18"/>
                        <a:pt x="50" y="18"/>
                      </a:cubicBezTo>
                      <a:cubicBezTo>
                        <a:pt x="14" y="18"/>
                        <a:pt x="0" y="4"/>
                        <a:pt x="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3A9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Freeform 107">
                  <a:extLst>
                    <a:ext uri="{FF2B5EF4-FFF2-40B4-BE49-F238E27FC236}">
                      <a16:creationId xmlns:a16="http://schemas.microsoft.com/office/drawing/2014/main" id="{D8552EBB-09CC-4A0A-BCB9-23B1C059F7DE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9631" y="6305"/>
                  <a:ext cx="805" cy="108"/>
                </a:xfrm>
                <a:custGeom>
                  <a:avLst/>
                  <a:gdLst>
                    <a:gd name="T0" fmla="*/ 0 w 136"/>
                    <a:gd name="T1" fmla="*/ 0 h 18"/>
                    <a:gd name="T2" fmla="*/ 68 w 136"/>
                    <a:gd name="T3" fmla="*/ 14 h 18"/>
                    <a:gd name="T4" fmla="*/ 136 w 136"/>
                    <a:gd name="T5" fmla="*/ 0 h 18"/>
                    <a:gd name="T6" fmla="*/ 136 w 136"/>
                    <a:gd name="T7" fmla="*/ 5 h 18"/>
                    <a:gd name="T8" fmla="*/ 68 w 136"/>
                    <a:gd name="T9" fmla="*/ 18 h 18"/>
                    <a:gd name="T10" fmla="*/ 0 w 136"/>
                    <a:gd name="T11" fmla="*/ 5 h 18"/>
                    <a:gd name="T12" fmla="*/ 0 w 136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6" h="18">
                      <a:moveTo>
                        <a:pt x="0" y="0"/>
                      </a:moveTo>
                      <a:cubicBezTo>
                        <a:pt x="0" y="0"/>
                        <a:pt x="27" y="14"/>
                        <a:pt x="68" y="14"/>
                      </a:cubicBezTo>
                      <a:cubicBezTo>
                        <a:pt x="109" y="14"/>
                        <a:pt x="136" y="0"/>
                        <a:pt x="136" y="0"/>
                      </a:cubicBezTo>
                      <a:cubicBezTo>
                        <a:pt x="136" y="5"/>
                        <a:pt x="136" y="5"/>
                        <a:pt x="136" y="5"/>
                      </a:cubicBezTo>
                      <a:cubicBezTo>
                        <a:pt x="136" y="5"/>
                        <a:pt x="113" y="18"/>
                        <a:pt x="68" y="18"/>
                      </a:cubicBezTo>
                      <a:cubicBezTo>
                        <a:pt x="23" y="18"/>
                        <a:pt x="0" y="5"/>
                        <a:pt x="0" y="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D4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Freeform 108">
                  <a:extLst>
                    <a:ext uri="{FF2B5EF4-FFF2-40B4-BE49-F238E27FC236}">
                      <a16:creationId xmlns:a16="http://schemas.microsoft.com/office/drawing/2014/main" id="{3950B3FE-6AC5-4BDC-A6AA-CDB22E429ECD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9631" y="6283"/>
                  <a:ext cx="805" cy="108"/>
                </a:xfrm>
                <a:custGeom>
                  <a:avLst/>
                  <a:gdLst>
                    <a:gd name="T0" fmla="*/ 0 w 136"/>
                    <a:gd name="T1" fmla="*/ 0 h 18"/>
                    <a:gd name="T2" fmla="*/ 68 w 136"/>
                    <a:gd name="T3" fmla="*/ 13 h 18"/>
                    <a:gd name="T4" fmla="*/ 136 w 136"/>
                    <a:gd name="T5" fmla="*/ 0 h 18"/>
                    <a:gd name="T6" fmla="*/ 136 w 136"/>
                    <a:gd name="T7" fmla="*/ 4 h 18"/>
                    <a:gd name="T8" fmla="*/ 68 w 136"/>
                    <a:gd name="T9" fmla="*/ 18 h 18"/>
                    <a:gd name="T10" fmla="*/ 0 w 136"/>
                    <a:gd name="T11" fmla="*/ 4 h 18"/>
                    <a:gd name="T12" fmla="*/ 0 w 136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6" h="18">
                      <a:moveTo>
                        <a:pt x="0" y="0"/>
                      </a:moveTo>
                      <a:cubicBezTo>
                        <a:pt x="0" y="0"/>
                        <a:pt x="27" y="13"/>
                        <a:pt x="68" y="13"/>
                      </a:cubicBezTo>
                      <a:cubicBezTo>
                        <a:pt x="109" y="13"/>
                        <a:pt x="136" y="0"/>
                        <a:pt x="136" y="0"/>
                      </a:cubicBezTo>
                      <a:cubicBezTo>
                        <a:pt x="136" y="4"/>
                        <a:pt x="136" y="4"/>
                        <a:pt x="136" y="4"/>
                      </a:cubicBezTo>
                      <a:cubicBezTo>
                        <a:pt x="136" y="4"/>
                        <a:pt x="113" y="18"/>
                        <a:pt x="68" y="18"/>
                      </a:cubicBezTo>
                      <a:cubicBezTo>
                        <a:pt x="23" y="18"/>
                        <a:pt x="0" y="4"/>
                        <a:pt x="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3A9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7" name="文本框 33">
                <a:extLst>
                  <a:ext uri="{FF2B5EF4-FFF2-40B4-BE49-F238E27FC236}">
                    <a16:creationId xmlns:a16="http://schemas.microsoft.com/office/drawing/2014/main" id="{A9780C1B-AA61-46D5-A521-8D7395A1409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758" y="3571"/>
                <a:ext cx="836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121729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方正兰亭黑简体" panose="02000000000000000000" charset="-122"/>
                    <a:sym typeface="Arial" panose="020B0604020202020204" pitchFamily="34" charset="0"/>
                  </a:rPr>
                  <a:t>域名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D568D58-E34C-4933-A799-02F5A553D4D1}"/>
                </a:ext>
              </a:extLst>
            </p:cNvPr>
            <p:cNvGrpSpPr/>
            <p:nvPr/>
          </p:nvGrpSpPr>
          <p:grpSpPr>
            <a:xfrm>
              <a:off x="2369796" y="2857635"/>
              <a:ext cx="1066042" cy="632108"/>
              <a:chOff x="3241" y="2874"/>
              <a:chExt cx="1818" cy="1083"/>
            </a:xfrm>
          </p:grpSpPr>
          <p:sp>
            <p:nvSpPr>
              <p:cNvPr id="34" name="Freeform 81">
                <a:extLst>
                  <a:ext uri="{FF2B5EF4-FFF2-40B4-BE49-F238E27FC236}">
                    <a16:creationId xmlns:a16="http://schemas.microsoft.com/office/drawing/2014/main" id="{6753C45A-D260-4A3B-8212-869018759C65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491" y="2874"/>
                <a:ext cx="1319" cy="710"/>
              </a:xfrm>
              <a:custGeom>
                <a:avLst/>
                <a:gdLst>
                  <a:gd name="T0" fmla="*/ 122 w 128"/>
                  <a:gd name="T1" fmla="*/ 37 h 90"/>
                  <a:gd name="T2" fmla="*/ 109 w 128"/>
                  <a:gd name="T3" fmla="*/ 26 h 90"/>
                  <a:gd name="T4" fmla="*/ 109 w 128"/>
                  <a:gd name="T5" fmla="*/ 26 h 90"/>
                  <a:gd name="T6" fmla="*/ 109 w 128"/>
                  <a:gd name="T7" fmla="*/ 25 h 90"/>
                  <a:gd name="T8" fmla="*/ 96 w 128"/>
                  <a:gd name="T9" fmla="*/ 8 h 90"/>
                  <a:gd name="T10" fmla="*/ 74 w 128"/>
                  <a:gd name="T11" fmla="*/ 0 h 90"/>
                  <a:gd name="T12" fmla="*/ 47 w 128"/>
                  <a:gd name="T13" fmla="*/ 13 h 90"/>
                  <a:gd name="T14" fmla="*/ 46 w 128"/>
                  <a:gd name="T15" fmla="*/ 14 h 90"/>
                  <a:gd name="T16" fmla="*/ 45 w 128"/>
                  <a:gd name="T17" fmla="*/ 14 h 90"/>
                  <a:gd name="T18" fmla="*/ 35 w 128"/>
                  <a:gd name="T19" fmla="*/ 11 h 90"/>
                  <a:gd name="T20" fmla="*/ 15 w 128"/>
                  <a:gd name="T21" fmla="*/ 32 h 90"/>
                  <a:gd name="T22" fmla="*/ 15 w 128"/>
                  <a:gd name="T23" fmla="*/ 34 h 90"/>
                  <a:gd name="T24" fmla="*/ 15 w 128"/>
                  <a:gd name="T25" fmla="*/ 35 h 90"/>
                  <a:gd name="T26" fmla="*/ 14 w 128"/>
                  <a:gd name="T27" fmla="*/ 36 h 90"/>
                  <a:gd name="T28" fmla="*/ 0 w 128"/>
                  <a:gd name="T29" fmla="*/ 61 h 90"/>
                  <a:gd name="T30" fmla="*/ 28 w 128"/>
                  <a:gd name="T31" fmla="*/ 90 h 90"/>
                  <a:gd name="T32" fmla="*/ 95 w 128"/>
                  <a:gd name="T33" fmla="*/ 90 h 90"/>
                  <a:gd name="T34" fmla="*/ 118 w 128"/>
                  <a:gd name="T35" fmla="*/ 80 h 90"/>
                  <a:gd name="T36" fmla="*/ 128 w 128"/>
                  <a:gd name="T37" fmla="*/ 56 h 90"/>
                  <a:gd name="T38" fmla="*/ 122 w 128"/>
                  <a:gd name="T39" fmla="*/ 37 h 90"/>
                  <a:gd name="T40" fmla="*/ 95 w 128"/>
                  <a:gd name="T41" fmla="*/ 85 h 90"/>
                  <a:gd name="T42" fmla="*/ 28 w 128"/>
                  <a:gd name="T43" fmla="*/ 85 h 90"/>
                  <a:gd name="T44" fmla="*/ 5 w 128"/>
                  <a:gd name="T45" fmla="*/ 61 h 90"/>
                  <a:gd name="T46" fmla="*/ 19 w 128"/>
                  <a:gd name="T47" fmla="*/ 39 h 90"/>
                  <a:gd name="T48" fmla="*/ 20 w 128"/>
                  <a:gd name="T49" fmla="*/ 38 h 90"/>
                  <a:gd name="T50" fmla="*/ 20 w 128"/>
                  <a:gd name="T51" fmla="*/ 36 h 90"/>
                  <a:gd name="T52" fmla="*/ 19 w 128"/>
                  <a:gd name="T53" fmla="*/ 32 h 90"/>
                  <a:gd name="T54" fmla="*/ 35 w 128"/>
                  <a:gd name="T55" fmla="*/ 16 h 90"/>
                  <a:gd name="T56" fmla="*/ 45 w 128"/>
                  <a:gd name="T57" fmla="*/ 19 h 90"/>
                  <a:gd name="T58" fmla="*/ 47 w 128"/>
                  <a:gd name="T59" fmla="*/ 21 h 90"/>
                  <a:gd name="T60" fmla="*/ 48 w 128"/>
                  <a:gd name="T61" fmla="*/ 19 h 90"/>
                  <a:gd name="T62" fmla="*/ 74 w 128"/>
                  <a:gd name="T63" fmla="*/ 5 h 90"/>
                  <a:gd name="T64" fmla="*/ 93 w 128"/>
                  <a:gd name="T65" fmla="*/ 11 h 90"/>
                  <a:gd name="T66" fmla="*/ 105 w 128"/>
                  <a:gd name="T67" fmla="*/ 28 h 90"/>
                  <a:gd name="T68" fmla="*/ 105 w 128"/>
                  <a:gd name="T69" fmla="*/ 29 h 90"/>
                  <a:gd name="T70" fmla="*/ 106 w 128"/>
                  <a:gd name="T71" fmla="*/ 29 h 90"/>
                  <a:gd name="T72" fmla="*/ 123 w 128"/>
                  <a:gd name="T73" fmla="*/ 56 h 90"/>
                  <a:gd name="T74" fmla="*/ 95 w 128"/>
                  <a:gd name="T75" fmla="*/ 8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90">
                    <a:moveTo>
                      <a:pt x="122" y="37"/>
                    </a:moveTo>
                    <a:cubicBezTo>
                      <a:pt x="119" y="32"/>
                      <a:pt x="115" y="28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18"/>
                      <a:pt x="102" y="12"/>
                      <a:pt x="96" y="8"/>
                    </a:cubicBezTo>
                    <a:cubicBezTo>
                      <a:pt x="90" y="3"/>
                      <a:pt x="82" y="0"/>
                      <a:pt x="74" y="0"/>
                    </a:cubicBezTo>
                    <a:cubicBezTo>
                      <a:pt x="64" y="0"/>
                      <a:pt x="54" y="5"/>
                      <a:pt x="47" y="13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2" y="12"/>
                      <a:pt x="39" y="11"/>
                      <a:pt x="35" y="11"/>
                    </a:cubicBezTo>
                    <a:cubicBezTo>
                      <a:pt x="24" y="11"/>
                      <a:pt x="15" y="20"/>
                      <a:pt x="15" y="32"/>
                    </a:cubicBezTo>
                    <a:cubicBezTo>
                      <a:pt x="15" y="33"/>
                      <a:pt x="15" y="33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5" y="41"/>
                      <a:pt x="0" y="51"/>
                      <a:pt x="0" y="61"/>
                    </a:cubicBezTo>
                    <a:cubicBezTo>
                      <a:pt x="0" y="77"/>
                      <a:pt x="13" y="90"/>
                      <a:pt x="28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104" y="90"/>
                      <a:pt x="112" y="86"/>
                      <a:pt x="118" y="80"/>
                    </a:cubicBezTo>
                    <a:cubicBezTo>
                      <a:pt x="125" y="74"/>
                      <a:pt x="128" y="65"/>
                      <a:pt x="128" y="56"/>
                    </a:cubicBezTo>
                    <a:cubicBezTo>
                      <a:pt x="128" y="49"/>
                      <a:pt x="126" y="43"/>
                      <a:pt x="122" y="37"/>
                    </a:cubicBezTo>
                    <a:close/>
                    <a:moveTo>
                      <a:pt x="95" y="85"/>
                    </a:moveTo>
                    <a:cubicBezTo>
                      <a:pt x="28" y="85"/>
                      <a:pt x="28" y="85"/>
                      <a:pt x="28" y="85"/>
                    </a:cubicBezTo>
                    <a:cubicBezTo>
                      <a:pt x="15" y="85"/>
                      <a:pt x="5" y="74"/>
                      <a:pt x="5" y="61"/>
                    </a:cubicBezTo>
                    <a:cubicBezTo>
                      <a:pt x="5" y="51"/>
                      <a:pt x="10" y="43"/>
                      <a:pt x="19" y="39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19" y="33"/>
                      <a:pt x="19" y="32"/>
                    </a:cubicBezTo>
                    <a:cubicBezTo>
                      <a:pt x="19" y="23"/>
                      <a:pt x="26" y="16"/>
                      <a:pt x="35" y="16"/>
                    </a:cubicBezTo>
                    <a:cubicBezTo>
                      <a:pt x="39" y="16"/>
                      <a:pt x="42" y="17"/>
                      <a:pt x="45" y="19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4" y="10"/>
                      <a:pt x="64" y="5"/>
                      <a:pt x="74" y="5"/>
                    </a:cubicBezTo>
                    <a:cubicBezTo>
                      <a:pt x="81" y="5"/>
                      <a:pt x="88" y="7"/>
                      <a:pt x="93" y="11"/>
                    </a:cubicBezTo>
                    <a:cubicBezTo>
                      <a:pt x="99" y="15"/>
                      <a:pt x="103" y="21"/>
                      <a:pt x="105" y="28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17" y="34"/>
                      <a:pt x="123" y="44"/>
                      <a:pt x="123" y="56"/>
                    </a:cubicBezTo>
                    <a:cubicBezTo>
                      <a:pt x="123" y="72"/>
                      <a:pt x="111" y="85"/>
                      <a:pt x="95" y="8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文本框 33">
                <a:extLst>
                  <a:ext uri="{FF2B5EF4-FFF2-40B4-BE49-F238E27FC236}">
                    <a16:creationId xmlns:a16="http://schemas.microsoft.com/office/drawing/2014/main" id="{84F05AB0-0462-48AF-92DE-3A7A1D033D7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241" y="3571"/>
                <a:ext cx="1819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121729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方正兰亭黑简体" panose="02000000000000000000" charset="-122"/>
                    <a:sym typeface="Arial" panose="020B0604020202020204" pitchFamily="34" charset="0"/>
                  </a:rPr>
                  <a:t>前置应用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方正兰亭黑简体" panose="020000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B88DE0-F4A6-4124-B004-4EC3121EC9A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258808" y="1182018"/>
              <a:ext cx="1275725" cy="282388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统一访问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文本框 33">
              <a:extLst>
                <a:ext uri="{FF2B5EF4-FFF2-40B4-BE49-F238E27FC236}">
                  <a16:creationId xmlns:a16="http://schemas.microsoft.com/office/drawing/2014/main" id="{6358460A-FD0A-400C-84B3-ADBB834A190D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535033" y="2147768"/>
              <a:ext cx="695464" cy="29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方正兰亭黑简体" panose="02000000000000000000" charset="-122"/>
                  <a:sym typeface="Arial" panose="020B0604020202020204" pitchFamily="34" charset="0"/>
                </a:rPr>
                <a:t>授权</a:t>
              </a:r>
            </a:p>
          </p:txBody>
        </p:sp>
        <p:sp>
          <p:nvSpPr>
            <p:cNvPr id="28" name="文本框 33">
              <a:extLst>
                <a:ext uri="{FF2B5EF4-FFF2-40B4-BE49-F238E27FC236}">
                  <a16:creationId xmlns:a16="http://schemas.microsoft.com/office/drawing/2014/main" id="{10093C8B-CDC9-4367-9EED-DAC12D405905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764246" y="2857635"/>
              <a:ext cx="695464" cy="29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方正兰亭黑简体" panose="02000000000000000000" charset="-122"/>
                  <a:sym typeface="Arial" panose="020B0604020202020204" pitchFamily="34" charset="0"/>
                </a:rPr>
                <a:t>授权</a:t>
              </a:r>
            </a:p>
          </p:txBody>
        </p:sp>
        <p:sp>
          <p:nvSpPr>
            <p:cNvPr id="29" name="文本框 33">
              <a:extLst>
                <a:ext uri="{FF2B5EF4-FFF2-40B4-BE49-F238E27FC236}">
                  <a16:creationId xmlns:a16="http://schemas.microsoft.com/office/drawing/2014/main" id="{1F8357F2-1225-4193-AAE6-E9E0954FEF44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535033" y="3732654"/>
              <a:ext cx="695464" cy="29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方正兰亭黑简体" panose="02000000000000000000" charset="-122"/>
                  <a:sym typeface="Arial" panose="020B0604020202020204" pitchFamily="34" charset="0"/>
                </a:rPr>
                <a:t>授权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085EC7-C174-47E1-BBFE-AD6B29FB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4027176" y="2458298"/>
              <a:ext cx="1161970" cy="1313240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0D94989-3AE6-48DE-B143-AE10015980D2}"/>
                </a:ext>
              </a:extLst>
            </p:cNvPr>
            <p:cNvCxnSpPr>
              <a:cxnSpLocks/>
              <a:stCxn id="34" idx="18"/>
            </p:cNvCxnSpPr>
            <p:nvPr>
              <p:custDataLst>
                <p:tags r:id="rId21"/>
              </p:custDataLst>
            </p:nvPr>
          </p:nvCxnSpPr>
          <p:spPr>
            <a:xfrm flipV="1">
              <a:off x="3289830" y="3114918"/>
              <a:ext cx="399354" cy="56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3">
              <a:extLst>
                <a:ext uri="{FF2B5EF4-FFF2-40B4-BE49-F238E27FC236}">
                  <a16:creationId xmlns:a16="http://schemas.microsoft.com/office/drawing/2014/main" id="{543F91BD-09EC-494A-ACBD-F8AFF8E3498E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623587" y="2096272"/>
              <a:ext cx="1898912" cy="29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方正兰亭黑简体" panose="02000000000000000000" charset="-122"/>
                  <a:sym typeface="Arial" panose="020B0604020202020204" pitchFamily="34" charset="0"/>
                </a:rPr>
                <a:t>主应用：显示有权限访问目录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02CEC6B-296F-4599-BD3A-34BCFAA54EF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649705" y="4540880"/>
              <a:ext cx="413399" cy="3525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79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…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A0DA729-1765-4ECF-B841-8C5F6D1835E8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795363" y="1187407"/>
              <a:ext cx="2081182" cy="276999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各基地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MES-FILE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目录纳管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78D1DFB-DA5B-44E9-8A34-E64CC638A524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602363" y="1187407"/>
              <a:ext cx="1649394" cy="276999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多应用分发分流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9E03698-FBE4-4FCA-BE4B-49D3D3D00891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9420271" y="1187407"/>
              <a:ext cx="2081181" cy="276999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纳管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MES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FILE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存储</a:t>
              </a:r>
              <a:endPara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8D22548B-8C8A-4231-99AF-3A01A596457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69272" y="4743156"/>
            <a:ext cx="12053455" cy="16305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方案概述：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用户访问业务系统随机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访问应用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有权限访问目录会自动跳转到对应应用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，从而访问对应的应用，进而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MES FILE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对应的目录，同时支持多域登录、授权、上传、下载、预览、文件名搜索和删除基础功能（由于是系统本身不存元数据，无法支持文件内容搜索）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多个应用之间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组织架构和用户体系保持一致或者按需同步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每个应用对应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MES FILE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的不同目录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底层继续保留原先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MES FILE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存储，进入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一级回收站（支持设置定期删除）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时，会在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MES FILE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新建一个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目录进行临时存储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二级回收站删除（支持设置定期删除）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，会将该临时目录下的相关文件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物理删除无法进行恢复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391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C8F8F-3332-4E06-BC59-34DBA623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MES-FILE</a:t>
            </a:r>
            <a:r>
              <a:rPr lang="zh-CN" altLang="en-US" dirty="0"/>
              <a:t>文件索引数据同步至网盘数据，实现纳管</a:t>
            </a:r>
          </a:p>
        </p:txBody>
      </p:sp>
      <p:sp>
        <p:nvSpPr>
          <p:cNvPr id="3" name="圆角矩形 117">
            <a:extLst>
              <a:ext uri="{FF2B5EF4-FFF2-40B4-BE49-F238E27FC236}">
                <a16:creationId xmlns:a16="http://schemas.microsoft.com/office/drawing/2014/main" id="{B125C1C1-7690-487A-8491-601C464C04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54544" y="1717468"/>
            <a:ext cx="1692910" cy="1462553"/>
          </a:xfrm>
          <a:prstGeom prst="roundRect">
            <a:avLst>
              <a:gd name="adj" fmla="val 405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27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多个迁移应用</a:t>
            </a:r>
          </a:p>
        </p:txBody>
      </p:sp>
      <p:sp>
        <p:nvSpPr>
          <p:cNvPr id="4" name="圆角矩形 117">
            <a:extLst>
              <a:ext uri="{FF2B5EF4-FFF2-40B4-BE49-F238E27FC236}">
                <a16:creationId xmlns:a16="http://schemas.microsoft.com/office/drawing/2014/main" id="{BBDE015F-8A6B-460E-A6CD-9F0B56E9AC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5769" y="1703499"/>
            <a:ext cx="843280" cy="1476522"/>
          </a:xfrm>
          <a:prstGeom prst="roundRect">
            <a:avLst>
              <a:gd name="adj" fmla="val 405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27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源文件系统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263287F-2909-4CE2-8E5B-6106DC394927}"/>
              </a:ext>
            </a:extLst>
          </p:cNvPr>
          <p:cNvGrpSpPr/>
          <p:nvPr/>
        </p:nvGrpSpPr>
        <p:grpSpPr>
          <a:xfrm>
            <a:off x="865444" y="2139194"/>
            <a:ext cx="876300" cy="776605"/>
            <a:chOff x="5441" y="5931"/>
            <a:chExt cx="1738" cy="146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B7CCB54-B282-479A-AC8F-4D81DA6178A8}"/>
                </a:ext>
              </a:extLst>
            </p:cNvPr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" y="5931"/>
              <a:ext cx="800" cy="96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35474F8-B6F7-4D3F-B933-AECC10B37E0D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>
              <a:off x="5441" y="6912"/>
              <a:ext cx="1738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Helvetica Light"/>
                </a:rPr>
                <a:t>MES FILE</a:t>
              </a:r>
            </a:p>
          </p:txBody>
        </p:sp>
      </p:grpSp>
      <p:cxnSp>
        <p:nvCxnSpPr>
          <p:cNvPr id="8" name="肘形连接符 47">
            <a:extLst>
              <a:ext uri="{FF2B5EF4-FFF2-40B4-BE49-F238E27FC236}">
                <a16:creationId xmlns:a16="http://schemas.microsoft.com/office/drawing/2014/main" id="{F636732A-7EF0-478A-A969-5A8AA52B767C}"/>
              </a:ext>
            </a:extLst>
          </p:cNvPr>
          <p:cNvCxnSpPr>
            <a:cxnSpLocks/>
            <a:stCxn id="4" idx="0"/>
            <a:endCxn id="3" idx="0"/>
          </p:cNvCxnSpPr>
          <p:nvPr>
            <p:custDataLst>
              <p:tags r:id="rId3"/>
            </p:custDataLst>
          </p:nvPr>
        </p:nvCxnSpPr>
        <p:spPr>
          <a:xfrm rot="16200000" flipH="1">
            <a:off x="2367219" y="683688"/>
            <a:ext cx="13969" cy="2053590"/>
          </a:xfrm>
          <a:prstGeom prst="bentConnector3">
            <a:avLst>
              <a:gd name="adj1" fmla="val -1636481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肘形连接符 55">
            <a:extLst>
              <a:ext uri="{FF2B5EF4-FFF2-40B4-BE49-F238E27FC236}">
                <a16:creationId xmlns:a16="http://schemas.microsoft.com/office/drawing/2014/main" id="{DA990E40-BED0-4D26-BAEF-3735A36A7F46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4359214" y="2074973"/>
            <a:ext cx="1563370" cy="127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" name="文本框 33">
            <a:extLst>
              <a:ext uri="{FF2B5EF4-FFF2-40B4-BE49-F238E27FC236}">
                <a16:creationId xmlns:a16="http://schemas.microsoft.com/office/drawing/2014/main" id="{4A40F990-BBCC-4057-B4FF-5D062E89720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21704" y="1133268"/>
            <a:ext cx="1797685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①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 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按照系统分批挂载目录</a:t>
            </a:r>
          </a:p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多个迁移应用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713C418-5170-433D-A118-90F93EE362C5}"/>
              </a:ext>
            </a:extLst>
          </p:cNvPr>
          <p:cNvGrpSpPr/>
          <p:nvPr/>
        </p:nvGrpSpPr>
        <p:grpSpPr>
          <a:xfrm>
            <a:off x="5850829" y="1832403"/>
            <a:ext cx="845820" cy="817245"/>
            <a:chOff x="7540" y="3000"/>
            <a:chExt cx="1332" cy="1287"/>
          </a:xfrm>
        </p:grpSpPr>
        <p:sp>
          <p:nvSpPr>
            <p:cNvPr id="12" name="Freeform 38">
              <a:extLst>
                <a:ext uri="{FF2B5EF4-FFF2-40B4-BE49-F238E27FC236}">
                  <a16:creationId xmlns:a16="http://schemas.microsoft.com/office/drawing/2014/main" id="{DA2D5A01-E438-4161-9C9D-5D942D221DBE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7829" y="3000"/>
              <a:ext cx="755" cy="710"/>
            </a:xfrm>
            <a:custGeom>
              <a:avLst/>
              <a:gdLst>
                <a:gd name="T0" fmla="*/ 128 w 128"/>
                <a:gd name="T1" fmla="*/ 99 h 120"/>
                <a:gd name="T2" fmla="*/ 128 w 128"/>
                <a:gd name="T3" fmla="*/ 21 h 120"/>
                <a:gd name="T4" fmla="*/ 64 w 128"/>
                <a:gd name="T5" fmla="*/ 0 h 120"/>
                <a:gd name="T6" fmla="*/ 0 w 128"/>
                <a:gd name="T7" fmla="*/ 21 h 120"/>
                <a:gd name="T8" fmla="*/ 0 w 128"/>
                <a:gd name="T9" fmla="*/ 99 h 120"/>
                <a:gd name="T10" fmla="*/ 64 w 128"/>
                <a:gd name="T11" fmla="*/ 120 h 120"/>
                <a:gd name="T12" fmla="*/ 128 w 128"/>
                <a:gd name="T13" fmla="*/ 99 h 120"/>
                <a:gd name="T14" fmla="*/ 123 w 128"/>
                <a:gd name="T15" fmla="*/ 99 h 120"/>
                <a:gd name="T16" fmla="*/ 120 w 128"/>
                <a:gd name="T17" fmla="*/ 104 h 120"/>
                <a:gd name="T18" fmla="*/ 107 w 128"/>
                <a:gd name="T19" fmla="*/ 110 h 120"/>
                <a:gd name="T20" fmla="*/ 64 w 128"/>
                <a:gd name="T21" fmla="*/ 116 h 120"/>
                <a:gd name="T22" fmla="*/ 21 w 128"/>
                <a:gd name="T23" fmla="*/ 110 h 120"/>
                <a:gd name="T24" fmla="*/ 5 w 128"/>
                <a:gd name="T25" fmla="*/ 99 h 120"/>
                <a:gd name="T26" fmla="*/ 5 w 128"/>
                <a:gd name="T27" fmla="*/ 81 h 120"/>
                <a:gd name="T28" fmla="*/ 7 w 128"/>
                <a:gd name="T29" fmla="*/ 83 h 120"/>
                <a:gd name="T30" fmla="*/ 64 w 128"/>
                <a:gd name="T31" fmla="*/ 94 h 120"/>
                <a:gd name="T32" fmla="*/ 121 w 128"/>
                <a:gd name="T33" fmla="*/ 83 h 120"/>
                <a:gd name="T34" fmla="*/ 123 w 128"/>
                <a:gd name="T35" fmla="*/ 81 h 120"/>
                <a:gd name="T36" fmla="*/ 123 w 128"/>
                <a:gd name="T37" fmla="*/ 99 h 120"/>
                <a:gd name="T38" fmla="*/ 123 w 128"/>
                <a:gd name="T39" fmla="*/ 73 h 120"/>
                <a:gd name="T40" fmla="*/ 120 w 128"/>
                <a:gd name="T41" fmla="*/ 78 h 120"/>
                <a:gd name="T42" fmla="*/ 107 w 128"/>
                <a:gd name="T43" fmla="*/ 84 h 120"/>
                <a:gd name="T44" fmla="*/ 64 w 128"/>
                <a:gd name="T45" fmla="*/ 90 h 120"/>
                <a:gd name="T46" fmla="*/ 21 w 128"/>
                <a:gd name="T47" fmla="*/ 84 h 120"/>
                <a:gd name="T48" fmla="*/ 5 w 128"/>
                <a:gd name="T49" fmla="*/ 73 h 120"/>
                <a:gd name="T50" fmla="*/ 5 w 128"/>
                <a:gd name="T51" fmla="*/ 55 h 120"/>
                <a:gd name="T52" fmla="*/ 7 w 128"/>
                <a:gd name="T53" fmla="*/ 57 h 120"/>
                <a:gd name="T54" fmla="*/ 64 w 128"/>
                <a:gd name="T55" fmla="*/ 68 h 120"/>
                <a:gd name="T56" fmla="*/ 121 w 128"/>
                <a:gd name="T57" fmla="*/ 57 h 120"/>
                <a:gd name="T58" fmla="*/ 123 w 128"/>
                <a:gd name="T59" fmla="*/ 55 h 120"/>
                <a:gd name="T60" fmla="*/ 123 w 128"/>
                <a:gd name="T61" fmla="*/ 73 h 120"/>
                <a:gd name="T62" fmla="*/ 123 w 128"/>
                <a:gd name="T63" fmla="*/ 47 h 120"/>
                <a:gd name="T64" fmla="*/ 120 w 128"/>
                <a:gd name="T65" fmla="*/ 53 h 120"/>
                <a:gd name="T66" fmla="*/ 107 w 128"/>
                <a:gd name="T67" fmla="*/ 58 h 120"/>
                <a:gd name="T68" fmla="*/ 64 w 128"/>
                <a:gd name="T69" fmla="*/ 64 h 120"/>
                <a:gd name="T70" fmla="*/ 21 w 128"/>
                <a:gd name="T71" fmla="*/ 58 h 120"/>
                <a:gd name="T72" fmla="*/ 5 w 128"/>
                <a:gd name="T73" fmla="*/ 47 h 120"/>
                <a:gd name="T74" fmla="*/ 5 w 128"/>
                <a:gd name="T75" fmla="*/ 29 h 120"/>
                <a:gd name="T76" fmla="*/ 7 w 128"/>
                <a:gd name="T77" fmla="*/ 31 h 120"/>
                <a:gd name="T78" fmla="*/ 64 w 128"/>
                <a:gd name="T79" fmla="*/ 42 h 120"/>
                <a:gd name="T80" fmla="*/ 121 w 128"/>
                <a:gd name="T81" fmla="*/ 31 h 120"/>
                <a:gd name="T82" fmla="*/ 123 w 128"/>
                <a:gd name="T83" fmla="*/ 29 h 120"/>
                <a:gd name="T84" fmla="*/ 123 w 128"/>
                <a:gd name="T85" fmla="*/ 47 h 120"/>
                <a:gd name="T86" fmla="*/ 120 w 128"/>
                <a:gd name="T87" fmla="*/ 27 h 120"/>
                <a:gd name="T88" fmla="*/ 107 w 128"/>
                <a:gd name="T89" fmla="*/ 32 h 120"/>
                <a:gd name="T90" fmla="*/ 64 w 128"/>
                <a:gd name="T91" fmla="*/ 38 h 120"/>
                <a:gd name="T92" fmla="*/ 21 w 128"/>
                <a:gd name="T93" fmla="*/ 32 h 120"/>
                <a:gd name="T94" fmla="*/ 5 w 128"/>
                <a:gd name="T95" fmla="*/ 21 h 120"/>
                <a:gd name="T96" fmla="*/ 8 w 128"/>
                <a:gd name="T97" fmla="*/ 16 h 120"/>
                <a:gd name="T98" fmla="*/ 21 w 128"/>
                <a:gd name="T99" fmla="*/ 10 h 120"/>
                <a:gd name="T100" fmla="*/ 64 w 128"/>
                <a:gd name="T101" fmla="*/ 4 h 120"/>
                <a:gd name="T102" fmla="*/ 107 w 128"/>
                <a:gd name="T103" fmla="*/ 10 h 120"/>
                <a:gd name="T104" fmla="*/ 123 w 128"/>
                <a:gd name="T105" fmla="*/ 21 h 120"/>
                <a:gd name="T106" fmla="*/ 120 w 128"/>
                <a:gd name="T107" fmla="*/ 2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0">
                  <a:moveTo>
                    <a:pt x="128" y="99"/>
                  </a:moveTo>
                  <a:cubicBezTo>
                    <a:pt x="128" y="21"/>
                    <a:pt x="128" y="21"/>
                    <a:pt x="128" y="21"/>
                  </a:cubicBezTo>
                  <a:cubicBezTo>
                    <a:pt x="128" y="7"/>
                    <a:pt x="95" y="0"/>
                    <a:pt x="64" y="0"/>
                  </a:cubicBezTo>
                  <a:cubicBezTo>
                    <a:pt x="33" y="0"/>
                    <a:pt x="0" y="7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3"/>
                    <a:pt x="33" y="120"/>
                    <a:pt x="64" y="120"/>
                  </a:cubicBezTo>
                  <a:cubicBezTo>
                    <a:pt x="95" y="120"/>
                    <a:pt x="127" y="113"/>
                    <a:pt x="128" y="99"/>
                  </a:cubicBezTo>
                  <a:close/>
                  <a:moveTo>
                    <a:pt x="123" y="99"/>
                  </a:moveTo>
                  <a:cubicBezTo>
                    <a:pt x="123" y="101"/>
                    <a:pt x="122" y="103"/>
                    <a:pt x="120" y="104"/>
                  </a:cubicBezTo>
                  <a:cubicBezTo>
                    <a:pt x="117" y="107"/>
                    <a:pt x="112" y="108"/>
                    <a:pt x="107" y="110"/>
                  </a:cubicBezTo>
                  <a:cubicBezTo>
                    <a:pt x="96" y="114"/>
                    <a:pt x="80" y="116"/>
                    <a:pt x="64" y="116"/>
                  </a:cubicBezTo>
                  <a:cubicBezTo>
                    <a:pt x="48" y="116"/>
                    <a:pt x="32" y="114"/>
                    <a:pt x="21" y="110"/>
                  </a:cubicBezTo>
                  <a:cubicBezTo>
                    <a:pt x="11" y="107"/>
                    <a:pt x="5" y="103"/>
                    <a:pt x="5" y="9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7" y="90"/>
                    <a:pt x="39" y="94"/>
                    <a:pt x="64" y="94"/>
                  </a:cubicBezTo>
                  <a:cubicBezTo>
                    <a:pt x="89" y="94"/>
                    <a:pt x="111" y="90"/>
                    <a:pt x="121" y="83"/>
                  </a:cubicBezTo>
                  <a:cubicBezTo>
                    <a:pt x="123" y="81"/>
                    <a:pt x="123" y="81"/>
                    <a:pt x="123" y="81"/>
                  </a:cubicBezTo>
                  <a:lnTo>
                    <a:pt x="123" y="99"/>
                  </a:lnTo>
                  <a:close/>
                  <a:moveTo>
                    <a:pt x="123" y="73"/>
                  </a:moveTo>
                  <a:cubicBezTo>
                    <a:pt x="123" y="75"/>
                    <a:pt x="122" y="77"/>
                    <a:pt x="120" y="78"/>
                  </a:cubicBezTo>
                  <a:cubicBezTo>
                    <a:pt x="117" y="81"/>
                    <a:pt x="112" y="83"/>
                    <a:pt x="107" y="84"/>
                  </a:cubicBezTo>
                  <a:cubicBezTo>
                    <a:pt x="96" y="88"/>
                    <a:pt x="80" y="90"/>
                    <a:pt x="64" y="90"/>
                  </a:cubicBezTo>
                  <a:cubicBezTo>
                    <a:pt x="48" y="90"/>
                    <a:pt x="32" y="88"/>
                    <a:pt x="21" y="84"/>
                  </a:cubicBezTo>
                  <a:cubicBezTo>
                    <a:pt x="11" y="81"/>
                    <a:pt x="5" y="77"/>
                    <a:pt x="5" y="7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17" y="64"/>
                    <a:pt x="39" y="68"/>
                    <a:pt x="64" y="68"/>
                  </a:cubicBezTo>
                  <a:cubicBezTo>
                    <a:pt x="89" y="68"/>
                    <a:pt x="111" y="64"/>
                    <a:pt x="121" y="57"/>
                  </a:cubicBezTo>
                  <a:cubicBezTo>
                    <a:pt x="123" y="55"/>
                    <a:pt x="123" y="55"/>
                    <a:pt x="123" y="55"/>
                  </a:cubicBezTo>
                  <a:lnTo>
                    <a:pt x="123" y="73"/>
                  </a:lnTo>
                  <a:close/>
                  <a:moveTo>
                    <a:pt x="123" y="47"/>
                  </a:moveTo>
                  <a:cubicBezTo>
                    <a:pt x="123" y="49"/>
                    <a:pt x="122" y="51"/>
                    <a:pt x="120" y="53"/>
                  </a:cubicBezTo>
                  <a:cubicBezTo>
                    <a:pt x="117" y="55"/>
                    <a:pt x="112" y="57"/>
                    <a:pt x="107" y="58"/>
                  </a:cubicBezTo>
                  <a:cubicBezTo>
                    <a:pt x="96" y="62"/>
                    <a:pt x="80" y="64"/>
                    <a:pt x="64" y="64"/>
                  </a:cubicBezTo>
                  <a:cubicBezTo>
                    <a:pt x="48" y="64"/>
                    <a:pt x="32" y="62"/>
                    <a:pt x="21" y="58"/>
                  </a:cubicBezTo>
                  <a:cubicBezTo>
                    <a:pt x="11" y="55"/>
                    <a:pt x="5" y="51"/>
                    <a:pt x="5" y="4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7" y="38"/>
                    <a:pt x="39" y="42"/>
                    <a:pt x="64" y="42"/>
                  </a:cubicBezTo>
                  <a:cubicBezTo>
                    <a:pt x="89" y="42"/>
                    <a:pt x="111" y="38"/>
                    <a:pt x="121" y="31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47"/>
                  </a:lnTo>
                  <a:close/>
                  <a:moveTo>
                    <a:pt x="120" y="27"/>
                  </a:moveTo>
                  <a:cubicBezTo>
                    <a:pt x="117" y="29"/>
                    <a:pt x="112" y="31"/>
                    <a:pt x="107" y="32"/>
                  </a:cubicBezTo>
                  <a:cubicBezTo>
                    <a:pt x="96" y="36"/>
                    <a:pt x="80" y="38"/>
                    <a:pt x="64" y="38"/>
                  </a:cubicBezTo>
                  <a:cubicBezTo>
                    <a:pt x="48" y="38"/>
                    <a:pt x="32" y="36"/>
                    <a:pt x="21" y="32"/>
                  </a:cubicBezTo>
                  <a:cubicBezTo>
                    <a:pt x="11" y="29"/>
                    <a:pt x="5" y="25"/>
                    <a:pt x="5" y="21"/>
                  </a:cubicBezTo>
                  <a:cubicBezTo>
                    <a:pt x="5" y="19"/>
                    <a:pt x="6" y="17"/>
                    <a:pt x="8" y="16"/>
                  </a:cubicBezTo>
                  <a:cubicBezTo>
                    <a:pt x="11" y="13"/>
                    <a:pt x="16" y="12"/>
                    <a:pt x="21" y="10"/>
                  </a:cubicBezTo>
                  <a:cubicBezTo>
                    <a:pt x="32" y="6"/>
                    <a:pt x="48" y="4"/>
                    <a:pt x="64" y="4"/>
                  </a:cubicBezTo>
                  <a:cubicBezTo>
                    <a:pt x="80" y="4"/>
                    <a:pt x="96" y="6"/>
                    <a:pt x="107" y="10"/>
                  </a:cubicBezTo>
                  <a:cubicBezTo>
                    <a:pt x="117" y="13"/>
                    <a:pt x="123" y="17"/>
                    <a:pt x="123" y="21"/>
                  </a:cubicBezTo>
                  <a:cubicBezTo>
                    <a:pt x="123" y="23"/>
                    <a:pt x="122" y="25"/>
                    <a:pt x="120" y="27"/>
                  </a:cubicBezTo>
                  <a:close/>
                </a:path>
              </a:pathLst>
            </a:custGeom>
            <a:solidFill>
              <a:srgbClr val="505A66"/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38">
              <a:extLst>
                <a:ext uri="{FF2B5EF4-FFF2-40B4-BE49-F238E27FC236}">
                  <a16:creationId xmlns:a16="http://schemas.microsoft.com/office/drawing/2014/main" id="{2195C794-7A39-401A-B4AC-6E2E881C1C25}"/>
                </a:ext>
              </a:extLst>
            </p:cNvPr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540" y="3781"/>
              <a:ext cx="1333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迁移数据库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B9E7C8-CDF2-42F8-8C32-C973D0B24AC8}"/>
              </a:ext>
            </a:extLst>
          </p:cNvPr>
          <p:cNvGrpSpPr/>
          <p:nvPr/>
        </p:nvGrpSpPr>
        <p:grpSpPr>
          <a:xfrm>
            <a:off x="2477709" y="2067353"/>
            <a:ext cx="1079500" cy="817880"/>
            <a:chOff x="4504" y="5456"/>
            <a:chExt cx="2141" cy="153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876DF44-92DA-4B01-85A0-88753BE2553E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" y="5456"/>
              <a:ext cx="800" cy="96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010406F-D691-4A4A-A3B6-201343F60141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4504" y="6476"/>
              <a:ext cx="2141" cy="5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Helvetica Light"/>
                </a:rPr>
                <a:t>迁移应用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750CD0A-123E-4EEB-A3ED-4C006AEC020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967534" y="2554398"/>
            <a:ext cx="110299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168E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Light"/>
              </a:rPr>
              <a:t>非结构化治理系统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981241D-05BD-4E43-96D0-A23D5052FB8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5"/>
          <a:stretch>
            <a:fillRect/>
          </a:stretch>
        </p:blipFill>
        <p:spPr bwMode="auto">
          <a:xfrm>
            <a:off x="9469059" y="2475023"/>
            <a:ext cx="498475" cy="4629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7EAF071-2E85-4069-A84F-FCA6E25B3CF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72900" y="2441760"/>
            <a:ext cx="447675" cy="3835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7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…</a:t>
            </a:r>
          </a:p>
        </p:txBody>
      </p:sp>
      <p:cxnSp>
        <p:nvCxnSpPr>
          <p:cNvPr id="20" name="肘形连接符 57">
            <a:extLst>
              <a:ext uri="{FF2B5EF4-FFF2-40B4-BE49-F238E27FC236}">
                <a16:creationId xmlns:a16="http://schemas.microsoft.com/office/drawing/2014/main" id="{67AA93CD-AB06-4C2F-A60F-B733ADD32D03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4359214" y="2743628"/>
            <a:ext cx="4998085" cy="5080"/>
          </a:xfrm>
          <a:prstGeom prst="bentConnector3">
            <a:avLst>
              <a:gd name="adj1" fmla="val 98793"/>
            </a:avLst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1" name="文本框 33">
            <a:extLst>
              <a:ext uri="{FF2B5EF4-FFF2-40B4-BE49-F238E27FC236}">
                <a16:creationId xmlns:a16="http://schemas.microsoft.com/office/drawing/2014/main" id="{A17AEA00-1237-47F5-AF75-CBDFDA98C98D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02089" y="1720643"/>
            <a:ext cx="1277620" cy="85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 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记录透传信息，如：成功、失败，重试信息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方正兰亭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2" name="文本框 33">
            <a:extLst>
              <a:ext uri="{FF2B5EF4-FFF2-40B4-BE49-F238E27FC236}">
                <a16:creationId xmlns:a16="http://schemas.microsoft.com/office/drawing/2014/main" id="{3D3A78A3-63C9-4F47-8698-CB8AECB94C30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721414" y="2377233"/>
            <a:ext cx="2442845" cy="3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③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 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路径全量或者增量透传到系统中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D577CD-2F98-4FCE-9BAE-28798AFAB6D4}"/>
              </a:ext>
            </a:extLst>
          </p:cNvPr>
          <p:cNvSpPr txBox="1"/>
          <p:nvPr>
            <p:custDataLst>
              <p:tags r:id="rId12"/>
            </p:custDataLst>
          </p:nvPr>
        </p:nvSpPr>
        <p:spPr bwMode="auto">
          <a:xfrm>
            <a:off x="6633692" y="3542737"/>
            <a:ext cx="5447214" cy="273857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MES FILE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数据透传概述：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MES FILE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数据透传到系统上，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只透传目录路径和文件名称，不会下载真实的文件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通过非结构化治理系统数据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迁移工具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服务实现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MES FILE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路径迁移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按照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系统对应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MES FILE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目录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分批全量透传和定时透传。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非结构化治理系统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定时同步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MES FILE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数据，若支持改造业务系统完全改造完成后，对应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停止同步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MES FILE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相关目录数据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业务系统可以两种方式进行对接，分别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：保持限制和调用标准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API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接口，其中调用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API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接口，系统可以所有操作进行记录，方便后续查看，若保持现状无法记录所有操作行为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EFEBC42-D5FD-41C4-9F30-8EA9892BE350}"/>
              </a:ext>
            </a:extLst>
          </p:cNvPr>
          <p:cNvGrpSpPr/>
          <p:nvPr/>
        </p:nvGrpSpPr>
        <p:grpSpPr>
          <a:xfrm>
            <a:off x="2527943" y="3510338"/>
            <a:ext cx="876300" cy="776605"/>
            <a:chOff x="5441" y="5931"/>
            <a:chExt cx="1738" cy="146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7F39AA2-3304-4D74-9FCE-BAD31ADEBB10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" y="5931"/>
              <a:ext cx="800" cy="96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B3FA3C4-F955-483D-A175-570A934BCC94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5441" y="6912"/>
              <a:ext cx="1738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Helvetica Light"/>
                </a:rPr>
                <a:t>MES FILE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0CA88EB-8A37-4327-A738-708DD44FBEB4}"/>
              </a:ext>
            </a:extLst>
          </p:cNvPr>
          <p:cNvGrpSpPr/>
          <p:nvPr/>
        </p:nvGrpSpPr>
        <p:grpSpPr>
          <a:xfrm>
            <a:off x="5594289" y="4482811"/>
            <a:ext cx="1102995" cy="820868"/>
            <a:chOff x="6096000" y="5380281"/>
            <a:chExt cx="1102995" cy="82086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D1EE09-7F29-4F30-AD0C-4BC2A158F007}"/>
                </a:ext>
              </a:extLst>
            </p:cNvPr>
            <p:cNvSpPr txBox="1"/>
            <p:nvPr>
              <p:custDataLst>
                <p:tags r:id="rId33"/>
              </p:custDataLst>
            </p:nvPr>
          </p:nvSpPr>
          <p:spPr>
            <a:xfrm>
              <a:off x="6096000" y="5902064"/>
              <a:ext cx="1102995" cy="2990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Helvetica Light"/>
                </a:rPr>
                <a:t>非结构化治理系统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72DB61C-656F-4EDE-B8C2-5384DFF695CF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5"/>
            <a:stretch>
              <a:fillRect/>
            </a:stretch>
          </p:blipFill>
          <p:spPr bwMode="auto">
            <a:xfrm>
              <a:off x="6378257" y="5380281"/>
              <a:ext cx="498475" cy="46291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0A31DAB-4558-4BA0-8EAB-EC36CD923FA6}"/>
              </a:ext>
            </a:extLst>
          </p:cNvPr>
          <p:cNvGrpSpPr/>
          <p:nvPr/>
        </p:nvGrpSpPr>
        <p:grpSpPr>
          <a:xfrm>
            <a:off x="253721" y="4390875"/>
            <a:ext cx="702945" cy="894715"/>
            <a:chOff x="708314" y="4205143"/>
            <a:chExt cx="702945" cy="89471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1E5ECD5-DE6C-453E-BB9C-625727F8EB9B}"/>
                </a:ext>
              </a:extLst>
            </p:cNvPr>
            <p:cNvGrpSpPr/>
            <p:nvPr/>
          </p:nvGrpSpPr>
          <p:grpSpPr>
            <a:xfrm>
              <a:off x="708314" y="4538518"/>
              <a:ext cx="666750" cy="561340"/>
              <a:chOff x="6538913" y="2306638"/>
              <a:chExt cx="962025" cy="901701"/>
            </a:xfrm>
          </p:grpSpPr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366768F9-CDB4-4B76-95C9-A181E74BE40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6870701" y="2998788"/>
                <a:ext cx="300038" cy="179388"/>
              </a:xfrm>
              <a:custGeom>
                <a:avLst/>
                <a:gdLst>
                  <a:gd name="T0" fmla="*/ 170 w 189"/>
                  <a:gd name="T1" fmla="*/ 0 h 113"/>
                  <a:gd name="T2" fmla="*/ 18 w 189"/>
                  <a:gd name="T3" fmla="*/ 0 h 113"/>
                  <a:gd name="T4" fmla="*/ 0 w 189"/>
                  <a:gd name="T5" fmla="*/ 113 h 113"/>
                  <a:gd name="T6" fmla="*/ 189 w 189"/>
                  <a:gd name="T7" fmla="*/ 113 h 113"/>
                  <a:gd name="T8" fmla="*/ 170 w 189"/>
                  <a:gd name="T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13">
                    <a:moveTo>
                      <a:pt x="170" y="0"/>
                    </a:moveTo>
                    <a:lnTo>
                      <a:pt x="18" y="0"/>
                    </a:lnTo>
                    <a:lnTo>
                      <a:pt x="0" y="113"/>
                    </a:lnTo>
                    <a:lnTo>
                      <a:pt x="189" y="113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EBF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C0F57021-E229-49E3-8F75-EDC76DC3F9A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6538913" y="2878138"/>
                <a:ext cx="962025" cy="120650"/>
              </a:xfrm>
              <a:custGeom>
                <a:avLst/>
                <a:gdLst>
                  <a:gd name="T0" fmla="*/ 0 w 256"/>
                  <a:gd name="T1" fmla="*/ 0 h 32"/>
                  <a:gd name="T2" fmla="*/ 0 w 256"/>
                  <a:gd name="T3" fmla="*/ 16 h 32"/>
                  <a:gd name="T4" fmla="*/ 16 w 256"/>
                  <a:gd name="T5" fmla="*/ 32 h 32"/>
                  <a:gd name="T6" fmla="*/ 240 w 256"/>
                  <a:gd name="T7" fmla="*/ 32 h 32"/>
                  <a:gd name="T8" fmla="*/ 256 w 256"/>
                  <a:gd name="T9" fmla="*/ 16 h 32"/>
                  <a:gd name="T10" fmla="*/ 256 w 256"/>
                  <a:gd name="T11" fmla="*/ 0 h 32"/>
                  <a:gd name="T12" fmla="*/ 0 w 25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32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40" y="32"/>
                      <a:pt x="240" y="32"/>
                      <a:pt x="240" y="32"/>
                    </a:cubicBezTo>
                    <a:cubicBezTo>
                      <a:pt x="249" y="32"/>
                      <a:pt x="256" y="25"/>
                      <a:pt x="256" y="16"/>
                    </a:cubicBezTo>
                    <a:cubicBezTo>
                      <a:pt x="256" y="0"/>
                      <a:pt x="256" y="0"/>
                      <a:pt x="2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39BB43C4-2F9F-49FA-8D68-6C46023DD3C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6538913" y="2306638"/>
                <a:ext cx="962025" cy="571500"/>
              </a:xfrm>
              <a:custGeom>
                <a:avLst/>
                <a:gdLst>
                  <a:gd name="T0" fmla="*/ 240 w 256"/>
                  <a:gd name="T1" fmla="*/ 0 h 152"/>
                  <a:gd name="T2" fmla="*/ 16 w 256"/>
                  <a:gd name="T3" fmla="*/ 0 h 152"/>
                  <a:gd name="T4" fmla="*/ 0 w 256"/>
                  <a:gd name="T5" fmla="*/ 16 h 152"/>
                  <a:gd name="T6" fmla="*/ 0 w 256"/>
                  <a:gd name="T7" fmla="*/ 152 h 152"/>
                  <a:gd name="T8" fmla="*/ 256 w 256"/>
                  <a:gd name="T9" fmla="*/ 152 h 152"/>
                  <a:gd name="T10" fmla="*/ 256 w 256"/>
                  <a:gd name="T11" fmla="*/ 16 h 152"/>
                  <a:gd name="T12" fmla="*/ 240 w 256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152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56" y="152"/>
                      <a:pt x="256" y="152"/>
                      <a:pt x="256" y="152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7"/>
                      <a:pt x="249" y="0"/>
                      <a:pt x="240" y="0"/>
                    </a:cubicBezTo>
                    <a:close/>
                  </a:path>
                </a:pathLst>
              </a:custGeom>
              <a:solidFill>
                <a:srgbClr val="464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Rectangle 90">
                <a:extLst>
                  <a:ext uri="{FF2B5EF4-FFF2-40B4-BE49-F238E27FC236}">
                    <a16:creationId xmlns:a16="http://schemas.microsoft.com/office/drawing/2014/main" id="{9750E6AE-3BA2-4A39-AEDE-46AC144D67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6599238" y="2366963"/>
                <a:ext cx="841375" cy="450850"/>
              </a:xfrm>
              <a:prstGeom prst="rect">
                <a:avLst/>
              </a:prstGeom>
              <a:solidFill>
                <a:srgbClr val="EBF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CEF74985-1AF7-487C-889D-6DC05948016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6824663" y="3178176"/>
                <a:ext cx="390525" cy="30163"/>
              </a:xfrm>
              <a:custGeom>
                <a:avLst/>
                <a:gdLst>
                  <a:gd name="T0" fmla="*/ 237 w 246"/>
                  <a:gd name="T1" fmla="*/ 0 h 19"/>
                  <a:gd name="T2" fmla="*/ 10 w 246"/>
                  <a:gd name="T3" fmla="*/ 0 h 19"/>
                  <a:gd name="T4" fmla="*/ 0 w 246"/>
                  <a:gd name="T5" fmla="*/ 19 h 19"/>
                  <a:gd name="T6" fmla="*/ 246 w 246"/>
                  <a:gd name="T7" fmla="*/ 19 h 19"/>
                  <a:gd name="T8" fmla="*/ 237 w 24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9">
                    <a:moveTo>
                      <a:pt x="237" y="0"/>
                    </a:moveTo>
                    <a:lnTo>
                      <a:pt x="10" y="0"/>
                    </a:lnTo>
                    <a:lnTo>
                      <a:pt x="0" y="19"/>
                    </a:lnTo>
                    <a:lnTo>
                      <a:pt x="246" y="19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Rectangle 92">
                <a:extLst>
                  <a:ext uri="{FF2B5EF4-FFF2-40B4-BE49-F238E27FC236}">
                    <a16:creationId xmlns:a16="http://schemas.microsoft.com/office/drawing/2014/main" id="{A34C86E8-FA51-458B-A142-B97473A3EEC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6629401" y="2397126"/>
                <a:ext cx="376238" cy="390525"/>
              </a:xfrm>
              <a:prstGeom prst="rect">
                <a:avLst/>
              </a:prstGeom>
              <a:solidFill>
                <a:srgbClr val="FFB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Rectangle 93">
                <a:extLst>
                  <a:ext uri="{FF2B5EF4-FFF2-40B4-BE49-F238E27FC236}">
                    <a16:creationId xmlns:a16="http://schemas.microsoft.com/office/drawing/2014/main" id="{D4C8B8A7-4635-4A88-9978-72F347E4E0A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7035801" y="2397126"/>
                <a:ext cx="374650" cy="74613"/>
              </a:xfrm>
              <a:prstGeom prst="rect">
                <a:avLst/>
              </a:prstGeom>
              <a:solidFill>
                <a:srgbClr val="F05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Rectangle 94">
                <a:extLst>
                  <a:ext uri="{FF2B5EF4-FFF2-40B4-BE49-F238E27FC236}">
                    <a16:creationId xmlns:a16="http://schemas.microsoft.com/office/drawing/2014/main" id="{8DFAFB5A-2653-47A2-BEA2-DB45A8BAA6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7035801" y="2501901"/>
                <a:ext cx="374650" cy="76200"/>
              </a:xfrm>
              <a:prstGeom prst="rect">
                <a:avLst/>
              </a:prstGeom>
              <a:solidFill>
                <a:srgbClr val="F05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Rectangle 95">
                <a:extLst>
                  <a:ext uri="{FF2B5EF4-FFF2-40B4-BE49-F238E27FC236}">
                    <a16:creationId xmlns:a16="http://schemas.microsoft.com/office/drawing/2014/main" id="{8B5F4C55-A9D0-435B-BEC7-2FFBCA01A1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035801" y="2608263"/>
                <a:ext cx="374650" cy="179388"/>
              </a:xfrm>
              <a:prstGeom prst="rect">
                <a:avLst/>
              </a:prstGeom>
              <a:solidFill>
                <a:srgbClr val="F05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文本框 38">
              <a:extLst>
                <a:ext uri="{FF2B5EF4-FFF2-40B4-BE49-F238E27FC236}">
                  <a16:creationId xmlns:a16="http://schemas.microsoft.com/office/drawing/2014/main" id="{0DEE25C4-9D03-4918-B69D-CDAF19F511C9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08314" y="4205143"/>
              <a:ext cx="702945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业务系统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F374E23-B431-4102-8D7A-10987175B8E3}"/>
              </a:ext>
            </a:extLst>
          </p:cNvPr>
          <p:cNvGrpSpPr/>
          <p:nvPr/>
        </p:nvGrpSpPr>
        <p:grpSpPr>
          <a:xfrm>
            <a:off x="2538166" y="5056703"/>
            <a:ext cx="1155065" cy="713740"/>
            <a:chOff x="3241" y="2913"/>
            <a:chExt cx="1819" cy="1124"/>
          </a:xfrm>
        </p:grpSpPr>
        <p:sp>
          <p:nvSpPr>
            <p:cNvPr id="43" name="Freeform 81">
              <a:extLst>
                <a:ext uri="{FF2B5EF4-FFF2-40B4-BE49-F238E27FC236}">
                  <a16:creationId xmlns:a16="http://schemas.microsoft.com/office/drawing/2014/main" id="{2E17B449-E5F3-4271-A178-0C4B9054257C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478" y="2913"/>
              <a:ext cx="1319" cy="710"/>
            </a:xfrm>
            <a:custGeom>
              <a:avLst/>
              <a:gdLst>
                <a:gd name="T0" fmla="*/ 122 w 128"/>
                <a:gd name="T1" fmla="*/ 37 h 90"/>
                <a:gd name="T2" fmla="*/ 109 w 128"/>
                <a:gd name="T3" fmla="*/ 26 h 90"/>
                <a:gd name="T4" fmla="*/ 109 w 128"/>
                <a:gd name="T5" fmla="*/ 26 h 90"/>
                <a:gd name="T6" fmla="*/ 109 w 128"/>
                <a:gd name="T7" fmla="*/ 25 h 90"/>
                <a:gd name="T8" fmla="*/ 96 w 128"/>
                <a:gd name="T9" fmla="*/ 8 h 90"/>
                <a:gd name="T10" fmla="*/ 74 w 128"/>
                <a:gd name="T11" fmla="*/ 0 h 90"/>
                <a:gd name="T12" fmla="*/ 47 w 128"/>
                <a:gd name="T13" fmla="*/ 13 h 90"/>
                <a:gd name="T14" fmla="*/ 46 w 128"/>
                <a:gd name="T15" fmla="*/ 14 h 90"/>
                <a:gd name="T16" fmla="*/ 45 w 128"/>
                <a:gd name="T17" fmla="*/ 14 h 90"/>
                <a:gd name="T18" fmla="*/ 35 w 128"/>
                <a:gd name="T19" fmla="*/ 11 h 90"/>
                <a:gd name="T20" fmla="*/ 15 w 128"/>
                <a:gd name="T21" fmla="*/ 32 h 90"/>
                <a:gd name="T22" fmla="*/ 15 w 128"/>
                <a:gd name="T23" fmla="*/ 34 h 90"/>
                <a:gd name="T24" fmla="*/ 15 w 128"/>
                <a:gd name="T25" fmla="*/ 35 h 90"/>
                <a:gd name="T26" fmla="*/ 14 w 128"/>
                <a:gd name="T27" fmla="*/ 36 h 90"/>
                <a:gd name="T28" fmla="*/ 0 w 128"/>
                <a:gd name="T29" fmla="*/ 61 h 90"/>
                <a:gd name="T30" fmla="*/ 28 w 128"/>
                <a:gd name="T31" fmla="*/ 90 h 90"/>
                <a:gd name="T32" fmla="*/ 95 w 128"/>
                <a:gd name="T33" fmla="*/ 90 h 90"/>
                <a:gd name="T34" fmla="*/ 118 w 128"/>
                <a:gd name="T35" fmla="*/ 80 h 90"/>
                <a:gd name="T36" fmla="*/ 128 w 128"/>
                <a:gd name="T37" fmla="*/ 56 h 90"/>
                <a:gd name="T38" fmla="*/ 122 w 128"/>
                <a:gd name="T39" fmla="*/ 37 h 90"/>
                <a:gd name="T40" fmla="*/ 95 w 128"/>
                <a:gd name="T41" fmla="*/ 85 h 90"/>
                <a:gd name="T42" fmla="*/ 28 w 128"/>
                <a:gd name="T43" fmla="*/ 85 h 90"/>
                <a:gd name="T44" fmla="*/ 5 w 128"/>
                <a:gd name="T45" fmla="*/ 61 h 90"/>
                <a:gd name="T46" fmla="*/ 19 w 128"/>
                <a:gd name="T47" fmla="*/ 39 h 90"/>
                <a:gd name="T48" fmla="*/ 20 w 128"/>
                <a:gd name="T49" fmla="*/ 38 h 90"/>
                <a:gd name="T50" fmla="*/ 20 w 128"/>
                <a:gd name="T51" fmla="*/ 36 h 90"/>
                <a:gd name="T52" fmla="*/ 19 w 128"/>
                <a:gd name="T53" fmla="*/ 32 h 90"/>
                <a:gd name="T54" fmla="*/ 35 w 128"/>
                <a:gd name="T55" fmla="*/ 16 h 90"/>
                <a:gd name="T56" fmla="*/ 45 w 128"/>
                <a:gd name="T57" fmla="*/ 19 h 90"/>
                <a:gd name="T58" fmla="*/ 47 w 128"/>
                <a:gd name="T59" fmla="*/ 21 h 90"/>
                <a:gd name="T60" fmla="*/ 48 w 128"/>
                <a:gd name="T61" fmla="*/ 19 h 90"/>
                <a:gd name="T62" fmla="*/ 74 w 128"/>
                <a:gd name="T63" fmla="*/ 5 h 90"/>
                <a:gd name="T64" fmla="*/ 93 w 128"/>
                <a:gd name="T65" fmla="*/ 11 h 90"/>
                <a:gd name="T66" fmla="*/ 105 w 128"/>
                <a:gd name="T67" fmla="*/ 28 h 90"/>
                <a:gd name="T68" fmla="*/ 105 w 128"/>
                <a:gd name="T69" fmla="*/ 29 h 90"/>
                <a:gd name="T70" fmla="*/ 106 w 128"/>
                <a:gd name="T71" fmla="*/ 29 h 90"/>
                <a:gd name="T72" fmla="*/ 123 w 128"/>
                <a:gd name="T73" fmla="*/ 56 h 90"/>
                <a:gd name="T74" fmla="*/ 95 w 128"/>
                <a:gd name="T75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90">
                  <a:moveTo>
                    <a:pt x="122" y="37"/>
                  </a:moveTo>
                  <a:cubicBezTo>
                    <a:pt x="119" y="32"/>
                    <a:pt x="115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6" y="18"/>
                    <a:pt x="102" y="12"/>
                    <a:pt x="96" y="8"/>
                  </a:cubicBezTo>
                  <a:cubicBezTo>
                    <a:pt x="90" y="3"/>
                    <a:pt x="82" y="0"/>
                    <a:pt x="74" y="0"/>
                  </a:cubicBezTo>
                  <a:cubicBezTo>
                    <a:pt x="64" y="0"/>
                    <a:pt x="54" y="5"/>
                    <a:pt x="47" y="13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24" y="11"/>
                    <a:pt x="15" y="20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5" y="41"/>
                    <a:pt x="0" y="51"/>
                    <a:pt x="0" y="61"/>
                  </a:cubicBezTo>
                  <a:cubicBezTo>
                    <a:pt x="0" y="77"/>
                    <a:pt x="13" y="90"/>
                    <a:pt x="28" y="90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04" y="90"/>
                    <a:pt x="112" y="86"/>
                    <a:pt x="118" y="80"/>
                  </a:cubicBezTo>
                  <a:cubicBezTo>
                    <a:pt x="125" y="74"/>
                    <a:pt x="128" y="65"/>
                    <a:pt x="128" y="56"/>
                  </a:cubicBezTo>
                  <a:cubicBezTo>
                    <a:pt x="128" y="49"/>
                    <a:pt x="126" y="43"/>
                    <a:pt x="122" y="37"/>
                  </a:cubicBezTo>
                  <a:close/>
                  <a:moveTo>
                    <a:pt x="95" y="85"/>
                  </a:moveTo>
                  <a:cubicBezTo>
                    <a:pt x="28" y="85"/>
                    <a:pt x="28" y="85"/>
                    <a:pt x="28" y="85"/>
                  </a:cubicBezTo>
                  <a:cubicBezTo>
                    <a:pt x="15" y="85"/>
                    <a:pt x="5" y="74"/>
                    <a:pt x="5" y="61"/>
                  </a:cubicBezTo>
                  <a:cubicBezTo>
                    <a:pt x="5" y="51"/>
                    <a:pt x="10" y="43"/>
                    <a:pt x="19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19" y="33"/>
                    <a:pt x="19" y="32"/>
                  </a:cubicBezTo>
                  <a:cubicBezTo>
                    <a:pt x="19" y="23"/>
                    <a:pt x="26" y="16"/>
                    <a:pt x="35" y="16"/>
                  </a:cubicBezTo>
                  <a:cubicBezTo>
                    <a:pt x="39" y="16"/>
                    <a:pt x="42" y="17"/>
                    <a:pt x="45" y="19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4" y="10"/>
                    <a:pt x="64" y="5"/>
                    <a:pt x="74" y="5"/>
                  </a:cubicBezTo>
                  <a:cubicBezTo>
                    <a:pt x="81" y="5"/>
                    <a:pt x="88" y="7"/>
                    <a:pt x="93" y="11"/>
                  </a:cubicBezTo>
                  <a:cubicBezTo>
                    <a:pt x="99" y="15"/>
                    <a:pt x="103" y="21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17" y="34"/>
                    <a:pt x="123" y="44"/>
                    <a:pt x="123" y="56"/>
                  </a:cubicBezTo>
                  <a:cubicBezTo>
                    <a:pt x="123" y="72"/>
                    <a:pt x="111" y="85"/>
                    <a:pt x="95" y="8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文本框 33">
              <a:extLst>
                <a:ext uri="{FF2B5EF4-FFF2-40B4-BE49-F238E27FC236}">
                  <a16:creationId xmlns:a16="http://schemas.microsoft.com/office/drawing/2014/main" id="{CEC062E3-9437-4633-AEDB-3973BD9AAFE8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241" y="3571"/>
              <a:ext cx="1819" cy="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168E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前置应用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168E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AEE5F29-DBE8-4407-8BB4-60994A6D87BE}"/>
              </a:ext>
            </a:extLst>
          </p:cNvPr>
          <p:cNvCxnSpPr>
            <a:cxnSpLocks/>
            <a:stCxn id="36" idx="3"/>
            <a:endCxn id="25" idx="1"/>
          </p:cNvCxnSpPr>
          <p:nvPr>
            <p:custDataLst>
              <p:tags r:id="rId13"/>
            </p:custDataLst>
          </p:nvPr>
        </p:nvCxnSpPr>
        <p:spPr>
          <a:xfrm flipV="1">
            <a:off x="878661" y="3765486"/>
            <a:ext cx="1886760" cy="113665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200588C-4640-4DF6-9218-947B372FE245}"/>
              </a:ext>
            </a:extLst>
          </p:cNvPr>
          <p:cNvCxnSpPr>
            <a:cxnSpLocks/>
            <a:stCxn id="36" idx="3"/>
            <a:endCxn id="43" idx="14"/>
          </p:cNvCxnSpPr>
          <p:nvPr>
            <p:custDataLst>
              <p:tags r:id="rId14"/>
            </p:custDataLst>
          </p:nvPr>
        </p:nvCxnSpPr>
        <p:spPr>
          <a:xfrm>
            <a:off x="878661" y="4902139"/>
            <a:ext cx="1810000" cy="4601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A9E1886-64CF-4BAF-9B68-738436C1143E}"/>
              </a:ext>
            </a:extLst>
          </p:cNvPr>
          <p:cNvCxnSpPr>
            <a:cxnSpLocks/>
            <a:stCxn id="43" idx="36"/>
            <a:endCxn id="29" idx="1"/>
          </p:cNvCxnSpPr>
          <p:nvPr>
            <p:custDataLst>
              <p:tags r:id="rId15"/>
            </p:custDataLst>
          </p:nvPr>
        </p:nvCxnSpPr>
        <p:spPr>
          <a:xfrm flipV="1">
            <a:off x="3493509" y="4714269"/>
            <a:ext cx="2383037" cy="6229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A9EABF5-818E-46E1-B2AA-84AC5D6EEFB3}"/>
              </a:ext>
            </a:extLst>
          </p:cNvPr>
          <p:cNvCxnSpPr>
            <a:cxnSpLocks/>
            <a:stCxn id="29" idx="1"/>
            <a:endCxn id="25" idx="3"/>
          </p:cNvCxnSpPr>
          <p:nvPr>
            <p:custDataLst>
              <p:tags r:id="rId16"/>
            </p:custDataLst>
          </p:nvPr>
        </p:nvCxnSpPr>
        <p:spPr>
          <a:xfrm flipH="1" flipV="1">
            <a:off x="3168781" y="3765486"/>
            <a:ext cx="2707765" cy="948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33">
            <a:extLst>
              <a:ext uri="{FF2B5EF4-FFF2-40B4-BE49-F238E27FC236}">
                <a16:creationId xmlns:a16="http://schemas.microsoft.com/office/drawing/2014/main" id="{D6F49975-F482-4AF0-8125-23375E3394E9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670476">
            <a:off x="853067" y="5119065"/>
            <a:ext cx="1846749" cy="31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 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对接系统的存储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API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接口</a:t>
            </a:r>
          </a:p>
        </p:txBody>
      </p:sp>
      <p:sp>
        <p:nvSpPr>
          <p:cNvPr id="50" name="文本框 33">
            <a:extLst>
              <a:ext uri="{FF2B5EF4-FFF2-40B4-BE49-F238E27FC236}">
                <a16:creationId xmlns:a16="http://schemas.microsoft.com/office/drawing/2014/main" id="{13799F04-8913-400A-A51F-1E1EB1A45D97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rot="19706619">
            <a:off x="893411" y="4017398"/>
            <a:ext cx="1507200" cy="3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①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 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保持现有存储方式</a:t>
            </a:r>
          </a:p>
        </p:txBody>
      </p:sp>
      <p:sp>
        <p:nvSpPr>
          <p:cNvPr id="51" name="文本框 33">
            <a:extLst>
              <a:ext uri="{FF2B5EF4-FFF2-40B4-BE49-F238E27FC236}">
                <a16:creationId xmlns:a16="http://schemas.microsoft.com/office/drawing/2014/main" id="{064CE53C-9B64-4783-AF6A-487833C93149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 rot="20578983">
            <a:off x="3681170" y="5000188"/>
            <a:ext cx="2169887" cy="3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所有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操作记录都会被系统记录</a:t>
            </a:r>
          </a:p>
        </p:txBody>
      </p:sp>
      <p:sp>
        <p:nvSpPr>
          <p:cNvPr id="52" name="文本框 33">
            <a:extLst>
              <a:ext uri="{FF2B5EF4-FFF2-40B4-BE49-F238E27FC236}">
                <a16:creationId xmlns:a16="http://schemas.microsoft.com/office/drawing/2014/main" id="{2484BA17-71C7-453E-A13A-2FF6AACA6554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 rot="1159198">
            <a:off x="3265803" y="3842560"/>
            <a:ext cx="2169887" cy="3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所有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方正兰亭黑简体" panose="02000000000000000000" charset="-122"/>
                <a:sym typeface="Arial" panose="020B0604020202020204" pitchFamily="34" charset="0"/>
              </a:rPr>
              <a:t>操作记录不会被系统记录</a:t>
            </a:r>
          </a:p>
        </p:txBody>
      </p:sp>
    </p:spTree>
    <p:extLst>
      <p:ext uri="{BB962C8B-B14F-4D97-AF65-F5344CB8AC3E}">
        <p14:creationId xmlns:p14="http://schemas.microsoft.com/office/powerpoint/2010/main" val="184824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B2CF98B-AE7B-B948-C053-6B69F412C03A}"/>
              </a:ext>
            </a:extLst>
          </p:cNvPr>
          <p:cNvSpPr/>
          <p:nvPr/>
        </p:nvSpPr>
        <p:spPr>
          <a:xfrm>
            <a:off x="3004490" y="3403157"/>
            <a:ext cx="1200912" cy="2741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95C6B1-7A5E-95DF-BEA7-4D44EB91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存储上云方案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588069-A1C9-8ABA-6DAF-6E838B193160}"/>
              </a:ext>
            </a:extLst>
          </p:cNvPr>
          <p:cNvSpPr/>
          <p:nvPr/>
        </p:nvSpPr>
        <p:spPr>
          <a:xfrm>
            <a:off x="682653" y="912813"/>
            <a:ext cx="10905927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存储上云，指由本地对象存储切换为云存储，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Filez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支持以上两种存储方式，修改配置方便快捷。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F0195-8014-3DB1-48DD-D4CA7465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3321" y="1617293"/>
            <a:ext cx="1277303" cy="12035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C128B1-25C7-9E0D-917E-238CEEE1DD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7366" y="3700992"/>
            <a:ext cx="960120" cy="960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4F8E30-FBCB-99C5-E3F6-452E39D67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7366" y="5034763"/>
            <a:ext cx="960120" cy="1060431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615F408-C7B7-90C6-D43B-DE7AD69060C8}"/>
              </a:ext>
            </a:extLst>
          </p:cNvPr>
          <p:cNvCxnSpPr/>
          <p:nvPr/>
        </p:nvCxnSpPr>
        <p:spPr>
          <a:xfrm>
            <a:off x="3631522" y="2883408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8B98978F-FC68-A588-D7EB-05F1660ABA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942278" y="3345308"/>
            <a:ext cx="738414" cy="685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9CF24F1-7D38-6C0D-C06B-1A5E7304782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81795" y="1631402"/>
            <a:ext cx="1696745" cy="306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168E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本地存储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ED5786-FE5D-6F8F-BF7B-6780DC365C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56573" y="3395894"/>
            <a:ext cx="1696745" cy="306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168E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云存储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9AC753-6727-BF4D-EA61-9A71ADFCF48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3112" y="2958921"/>
            <a:ext cx="1696745" cy="306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168E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Filez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168E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6C19638D-5931-960B-F441-A6C423C3091D}"/>
              </a:ext>
            </a:extLst>
          </p:cNvPr>
          <p:cNvSpPr/>
          <p:nvPr/>
        </p:nvSpPr>
        <p:spPr>
          <a:xfrm rot="2291156">
            <a:off x="1740360" y="4148314"/>
            <a:ext cx="1235238" cy="257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C4D0080D-E1B6-0774-083E-4F5FD1CE2DF7}"/>
              </a:ext>
            </a:extLst>
          </p:cNvPr>
          <p:cNvSpPr/>
          <p:nvPr/>
        </p:nvSpPr>
        <p:spPr>
          <a:xfrm rot="19023523">
            <a:off x="1659901" y="2598474"/>
            <a:ext cx="1235238" cy="257578"/>
          </a:xfrm>
          <a:prstGeom prst="rightArrow">
            <a:avLst/>
          </a:prstGeom>
          <a:ln cmpd="sng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箭头: 上弧形 30">
            <a:extLst>
              <a:ext uri="{FF2B5EF4-FFF2-40B4-BE49-F238E27FC236}">
                <a16:creationId xmlns:a16="http://schemas.microsoft.com/office/drawing/2014/main" id="{4CA11345-D537-E2F1-EFB4-83050F990A97}"/>
              </a:ext>
            </a:extLst>
          </p:cNvPr>
          <p:cNvSpPr/>
          <p:nvPr/>
        </p:nvSpPr>
        <p:spPr>
          <a:xfrm rot="5400000">
            <a:off x="1997015" y="3264074"/>
            <a:ext cx="1092745" cy="508201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477BC5-4CEB-B07A-0D85-5342AB847B28}"/>
              </a:ext>
            </a:extLst>
          </p:cNvPr>
          <p:cNvSpPr txBox="1"/>
          <p:nvPr/>
        </p:nvSpPr>
        <p:spPr>
          <a:xfrm>
            <a:off x="4884070" y="4421861"/>
            <a:ext cx="5736517" cy="172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Filez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网盘切换存储概述：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r>
              <a:rPr kumimoji="0" lang="zh-CN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Filez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管理后台，可配置存储参数，方便快捷。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、云存储厂商提供存储数据同步方案，通过在线迁移服务，调用本地本地存储</a:t>
            </a: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SDK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，将数据迁移至云存储。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、迁移任务分为全量迁移、增量迁移。为保证迁移效率，应采取一次全量，多次增量的任务批次；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47076AE-F08D-E339-63FA-F7775B07CA2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05" y="1684165"/>
            <a:ext cx="4574042" cy="2549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12A4877-D856-2801-B11D-598799A8B15A}"/>
              </a:ext>
            </a:extLst>
          </p:cNvPr>
          <p:cNvSpPr txBox="1"/>
          <p:nvPr/>
        </p:nvSpPr>
        <p:spPr>
          <a:xfrm>
            <a:off x="3586024" y="2817240"/>
            <a:ext cx="1762088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121729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①</a:t>
            </a:r>
            <a:r>
              <a:rPr kumimoji="0" lang="zh-CN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HTTP/HTTPS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请求调用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同步存储数据</a:t>
            </a:r>
            <a:endParaRPr kumimoji="0" lang="zh-CN" altLang="zh-C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6B32CE9-E038-0DAA-59E2-C785485329B0}"/>
              </a:ext>
            </a:extLst>
          </p:cNvPr>
          <p:cNvSpPr txBox="1"/>
          <p:nvPr/>
        </p:nvSpPr>
        <p:spPr>
          <a:xfrm>
            <a:off x="1643544" y="3200969"/>
            <a:ext cx="977096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1217295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Filez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切换存储参数</a:t>
            </a:r>
            <a:endParaRPr kumimoji="0" lang="zh-CN" altLang="zh-C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465A54-3408-FDDC-6F80-B1FC006700D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18953" y="1357146"/>
            <a:ext cx="1696745" cy="306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729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168E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管理后台配置界面</a:t>
            </a:r>
          </a:p>
        </p:txBody>
      </p:sp>
    </p:spTree>
    <p:extLst>
      <p:ext uri="{BB962C8B-B14F-4D97-AF65-F5344CB8AC3E}">
        <p14:creationId xmlns:p14="http://schemas.microsoft.com/office/powerpoint/2010/main" val="21833417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1321</Words>
  <Application>Microsoft Office PowerPoint</Application>
  <PresentationFormat>宽屏</PresentationFormat>
  <Paragraphs>171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等线 Light</vt:lpstr>
      <vt:lpstr>微软雅黑</vt:lpstr>
      <vt:lpstr>微软雅黑 Light</vt:lpstr>
      <vt:lpstr>Arial</vt:lpstr>
      <vt:lpstr>Calibri</vt:lpstr>
      <vt:lpstr>Calibri Light</vt:lpstr>
      <vt:lpstr>Office 主题​​</vt:lpstr>
      <vt:lpstr>Office 主题</vt:lpstr>
      <vt:lpstr>原有网盘重点问题及极端场景验证</vt:lpstr>
      <vt:lpstr>系统集成</vt:lpstr>
      <vt:lpstr>自定义权限组合，细颗粒度权限管理</vt:lpstr>
      <vt:lpstr>MES-File纳管方案更新：多应用节点纳管MES-File，解决多域访问及权限问题</vt:lpstr>
      <vt:lpstr>MES-FILE文件索引数据同步至网盘数据，实现纳管</vt:lpstr>
      <vt:lpstr>存储上云方案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原有网盘重点问题及极端场景验证</dc:title>
  <dc:creator>UGhost X</dc:creator>
  <cp:lastModifiedBy>UGhost X</cp:lastModifiedBy>
  <cp:revision>1</cp:revision>
  <dcterms:created xsi:type="dcterms:W3CDTF">2024-03-19T12:40:29Z</dcterms:created>
  <dcterms:modified xsi:type="dcterms:W3CDTF">2024-03-19T12:40:43Z</dcterms:modified>
</cp:coreProperties>
</file>